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1" r:id="rId9"/>
    <p:sldId id="265" r:id="rId10"/>
    <p:sldId id="260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94" y="-10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E961-2CB0-444F-A059-C9E71AABB7EE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B4E44-DCD7-49D2-AAC0-63A6E74001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2019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E961-2CB0-444F-A059-C9E71AABB7EE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B4E44-DCD7-49D2-AAC0-63A6E74001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264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E961-2CB0-444F-A059-C9E71AABB7EE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B4E44-DCD7-49D2-AAC0-63A6E74001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629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E961-2CB0-444F-A059-C9E71AABB7EE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B4E44-DCD7-49D2-AAC0-63A6E74001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273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E961-2CB0-444F-A059-C9E71AABB7EE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B4E44-DCD7-49D2-AAC0-63A6E74001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182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E961-2CB0-444F-A059-C9E71AABB7EE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B4E44-DCD7-49D2-AAC0-63A6E74001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235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E961-2CB0-444F-A059-C9E71AABB7EE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B4E44-DCD7-49D2-AAC0-63A6E74001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62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E961-2CB0-444F-A059-C9E71AABB7EE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B4E44-DCD7-49D2-AAC0-63A6E74001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4184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E961-2CB0-444F-A059-C9E71AABB7EE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B4E44-DCD7-49D2-AAC0-63A6E74001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72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E961-2CB0-444F-A059-C9E71AABB7EE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B4E44-DCD7-49D2-AAC0-63A6E74001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300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E961-2CB0-444F-A059-C9E71AABB7EE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B4E44-DCD7-49D2-AAC0-63A6E74001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748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4E961-2CB0-444F-A059-C9E71AABB7EE}" type="datetimeFigureOut">
              <a:rPr lang="ko-KR" altLang="en-US" smtClean="0"/>
              <a:t>2021-08-12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B4E44-DCD7-49D2-AAC0-63A6E740013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875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69247" y="1556792"/>
            <a:ext cx="8379217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 latinLnBrk="0"/>
            <a:r>
              <a:rPr lang="en-US" altLang="ko-KR" sz="3600" b="1" dirty="0" smtClean="0"/>
              <a:t>&lt;</a:t>
            </a:r>
            <a:r>
              <a:rPr lang="ko-KR" altLang="en-US" sz="3600" b="1" dirty="0" smtClean="0"/>
              <a:t>탄소중립 시나리오</a:t>
            </a:r>
            <a:r>
              <a:rPr lang="en-US" altLang="ko-KR" sz="3600" b="1" dirty="0" smtClean="0"/>
              <a:t>, </a:t>
            </a:r>
            <a:r>
              <a:rPr lang="ko-KR" altLang="en-US" sz="3600" b="1" dirty="0" smtClean="0"/>
              <a:t>무엇이 문제인가</a:t>
            </a:r>
            <a:r>
              <a:rPr lang="en-US" altLang="ko-KR" sz="3600" b="1" dirty="0" smtClean="0"/>
              <a:t>&gt;</a:t>
            </a:r>
          </a:p>
          <a:p>
            <a:pPr algn="ctr" fontAlgn="base" latinLnBrk="0"/>
            <a:endParaRPr lang="en-US" altLang="ko-KR" sz="3600" b="1" dirty="0" smtClean="0"/>
          </a:p>
          <a:p>
            <a:pPr algn="ctr" fontAlgn="base" latinLnBrk="0"/>
            <a:r>
              <a:rPr lang="ko-KR" altLang="en-US" sz="6000" b="1" dirty="0" err="1" smtClean="0"/>
              <a:t>흡수원</a:t>
            </a:r>
            <a:r>
              <a:rPr lang="ko-KR" altLang="en-US" sz="6000" b="1" dirty="0" smtClean="0"/>
              <a:t> 분야</a:t>
            </a:r>
            <a:r>
              <a:rPr lang="en-US" altLang="ko-KR" sz="6000" b="1" dirty="0" smtClean="0"/>
              <a:t> </a:t>
            </a:r>
            <a:endParaRPr lang="ko-KR" altLang="en-US" sz="6000" dirty="0"/>
          </a:p>
        </p:txBody>
      </p:sp>
      <p:sp>
        <p:nvSpPr>
          <p:cNvPr id="5" name="직사각형 4"/>
          <p:cNvSpPr/>
          <p:nvPr/>
        </p:nvSpPr>
        <p:spPr>
          <a:xfrm>
            <a:off x="1985428" y="5293816"/>
            <a:ext cx="4746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b="1" dirty="0" smtClean="0"/>
              <a:t>환경생태 연구활동가 최진우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93887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496" y="241484"/>
            <a:ext cx="92736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altLang="ko-KR" sz="2800" b="1" dirty="0" smtClean="0"/>
              <a:t>5. </a:t>
            </a:r>
            <a:r>
              <a:rPr lang="ko-KR" altLang="en-US" sz="2800" b="1" dirty="0" smtClean="0"/>
              <a:t>자연기반해법으로서 </a:t>
            </a:r>
            <a:r>
              <a:rPr lang="ko-KR" altLang="en-US" sz="2800" b="1" dirty="0" err="1"/>
              <a:t>흡수원</a:t>
            </a:r>
            <a:r>
              <a:rPr lang="ko-KR" altLang="en-US" sz="2800" b="1" dirty="0"/>
              <a:t> 정책의 올바른 접근 필요 </a:t>
            </a:r>
            <a:endParaRPr lang="ko-KR" altLang="en-US" sz="2800" dirty="0"/>
          </a:p>
        </p:txBody>
      </p:sp>
      <p:sp>
        <p:nvSpPr>
          <p:cNvPr id="2" name="직사각형 1"/>
          <p:cNvSpPr/>
          <p:nvPr/>
        </p:nvSpPr>
        <p:spPr>
          <a:xfrm>
            <a:off x="255592" y="1269915"/>
            <a:ext cx="89249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숲을 </a:t>
            </a:r>
            <a:r>
              <a:rPr lang="ko-KR" altLang="en-US" sz="2000" dirty="0"/>
              <a:t>땔감으로 여기는 임업경영이 </a:t>
            </a:r>
            <a:r>
              <a:rPr lang="ko-KR" altLang="en-US" sz="2000" dirty="0" err="1"/>
              <a:t>흡수원</a:t>
            </a:r>
            <a:r>
              <a:rPr lang="ko-KR" altLang="en-US" sz="2000" dirty="0"/>
              <a:t> 대책이 될 수 </a:t>
            </a:r>
            <a:r>
              <a:rPr lang="ko-KR" altLang="en-US" sz="2000" dirty="0" smtClean="0"/>
              <a:t>없다</a:t>
            </a:r>
            <a:endParaRPr lang="en-US" altLang="ko-KR" sz="2000" dirty="0" smtClean="0"/>
          </a:p>
          <a:p>
            <a:pPr fontAlgn="base">
              <a:lnSpc>
                <a:spcPct val="150000"/>
              </a:lnSpc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-&gt; </a:t>
            </a:r>
            <a:r>
              <a:rPr lang="ko-KR" altLang="en-US" sz="2000" dirty="0" smtClean="0"/>
              <a:t>보호지역 </a:t>
            </a:r>
            <a:r>
              <a:rPr lang="ko-KR" altLang="en-US" sz="2000" dirty="0"/>
              <a:t>확대 </a:t>
            </a:r>
            <a:r>
              <a:rPr lang="en-US" altLang="ko-KR" sz="2000" dirty="0"/>
              <a:t>30%, </a:t>
            </a:r>
            <a:endParaRPr lang="en-US" altLang="ko-KR" sz="2000" dirty="0" smtClean="0"/>
          </a:p>
          <a:p>
            <a:pPr fontAlgn="base">
              <a:lnSpc>
                <a:spcPct val="150000"/>
              </a:lnSpc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-&gt; </a:t>
            </a:r>
            <a:r>
              <a:rPr lang="ko-KR" altLang="en-US" sz="2000" dirty="0" smtClean="0"/>
              <a:t>원시림</a:t>
            </a:r>
            <a:r>
              <a:rPr lang="en-US" altLang="ko-KR" sz="2000" dirty="0"/>
              <a:t>-</a:t>
            </a:r>
            <a:r>
              <a:rPr lang="ko-KR" altLang="en-US" sz="2000" dirty="0"/>
              <a:t>강</a:t>
            </a:r>
            <a:r>
              <a:rPr lang="en-US" altLang="ko-KR" sz="2000" dirty="0"/>
              <a:t>-</a:t>
            </a:r>
            <a:r>
              <a:rPr lang="ko-KR" altLang="en-US" sz="2000" dirty="0"/>
              <a:t>습지</a:t>
            </a:r>
            <a:r>
              <a:rPr lang="en-US" altLang="ko-KR" sz="2000" dirty="0"/>
              <a:t>-</a:t>
            </a:r>
            <a:r>
              <a:rPr lang="ko-KR" altLang="en-US" sz="2000" dirty="0"/>
              <a:t>갯벌 생태계복원 사업의 </a:t>
            </a:r>
            <a:r>
              <a:rPr lang="ko-KR" altLang="en-US" sz="2000" dirty="0" err="1"/>
              <a:t>야심찬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추진</a:t>
            </a:r>
            <a:endParaRPr lang="en-US" altLang="ko-KR" sz="2000" dirty="0"/>
          </a:p>
          <a:p>
            <a:pPr fontAlgn="base">
              <a:lnSpc>
                <a:spcPct val="150000"/>
              </a:lnSpc>
            </a:pPr>
            <a:r>
              <a:rPr lang="en-US" altLang="ko-KR" sz="2000" dirty="0" smtClean="0"/>
              <a:t>   -&gt; </a:t>
            </a:r>
            <a:r>
              <a:rPr lang="ko-KR" altLang="en-US" sz="2000" dirty="0" smtClean="0"/>
              <a:t>개발제한구역 </a:t>
            </a:r>
            <a:r>
              <a:rPr lang="ko-KR" altLang="en-US" sz="2000" dirty="0"/>
              <a:t>농지 및 </a:t>
            </a:r>
            <a:r>
              <a:rPr lang="ko-KR" altLang="en-US" sz="2000" dirty="0" err="1"/>
              <a:t>논습지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보전</a:t>
            </a:r>
            <a:endParaRPr lang="en-US" altLang="ko-KR" sz="2000" dirty="0"/>
          </a:p>
          <a:p>
            <a:pPr fontAlgn="base">
              <a:lnSpc>
                <a:spcPct val="150000"/>
              </a:lnSpc>
            </a:pPr>
            <a:r>
              <a:rPr lang="en-US" altLang="ko-KR" sz="2000" dirty="0" smtClean="0"/>
              <a:t>   -&gt; </a:t>
            </a:r>
            <a:r>
              <a:rPr lang="ko-KR" altLang="en-US" sz="2000" dirty="0" err="1" smtClean="0"/>
              <a:t>도시숲</a:t>
            </a:r>
            <a:r>
              <a:rPr lang="ko-KR" altLang="en-US" sz="2000" dirty="0" smtClean="0"/>
              <a:t> 등 그린인프라 확충</a:t>
            </a:r>
            <a:endParaRPr lang="en-US" altLang="ko-KR" sz="2000" dirty="0" smtClean="0"/>
          </a:p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ko-KR" altLang="en-US" sz="2000" dirty="0"/>
          </a:p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탄소흡수원</a:t>
            </a:r>
            <a:r>
              <a:rPr lang="ko-KR" altLang="en-US" sz="2000" dirty="0" smtClean="0"/>
              <a:t> </a:t>
            </a:r>
            <a:r>
              <a:rPr lang="ko-KR" altLang="en-US" sz="2000" dirty="0"/>
              <a:t>쟁점은 탄소저장고의 보전과 야생지역을 복원하고 생물다양성을 증진하는 전환이어야 한다</a:t>
            </a:r>
            <a:r>
              <a:rPr lang="en-US" altLang="ko-KR" sz="2000" dirty="0"/>
              <a:t>.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1424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496" y="44624"/>
            <a:ext cx="8930650" cy="1661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altLang="ko-KR" sz="3600" b="1" dirty="0" smtClean="0"/>
              <a:t>1. </a:t>
            </a:r>
            <a:r>
              <a:rPr lang="ko-KR" altLang="en-US" sz="3600" b="1" dirty="0" err="1" smtClean="0"/>
              <a:t>탄소흡수원에</a:t>
            </a:r>
            <a:r>
              <a:rPr lang="ko-KR" altLang="en-US" sz="3600" b="1" dirty="0" smtClean="0"/>
              <a:t> </a:t>
            </a:r>
            <a:r>
              <a:rPr lang="ko-KR" altLang="en-US" sz="3600" b="1" dirty="0"/>
              <a:t>대한 사회적 논의가 </a:t>
            </a:r>
            <a:r>
              <a:rPr lang="ko-KR" altLang="en-US" sz="3600" b="1" dirty="0" smtClean="0"/>
              <a:t>부족</a:t>
            </a:r>
            <a:r>
              <a:rPr lang="en-US" altLang="ko-KR" sz="3600" b="1" dirty="0" smtClean="0"/>
              <a:t> </a:t>
            </a:r>
          </a:p>
          <a:p>
            <a:pPr algn="ctr" fontAlgn="base">
              <a:lnSpc>
                <a:spcPct val="150000"/>
              </a:lnSpc>
            </a:pPr>
            <a:r>
              <a:rPr lang="ko-KR" altLang="en-US" sz="3200" b="1" dirty="0" smtClean="0"/>
              <a:t>숙의민주주의 </a:t>
            </a:r>
            <a:r>
              <a:rPr lang="ko-KR" altLang="en-US" sz="3200" b="1" dirty="0"/>
              <a:t>및 </a:t>
            </a:r>
            <a:r>
              <a:rPr lang="ko-KR" altLang="en-US" sz="3200" b="1" dirty="0" smtClean="0"/>
              <a:t>사회적 </a:t>
            </a:r>
            <a:r>
              <a:rPr lang="ko-KR" altLang="en-US" sz="3200" b="1" dirty="0"/>
              <a:t>합의 </a:t>
            </a:r>
            <a:r>
              <a:rPr lang="ko-KR" altLang="en-US" sz="3200" b="1" dirty="0" smtClean="0"/>
              <a:t>절차 무시</a:t>
            </a:r>
            <a:endParaRPr lang="en-US" altLang="ko-KR" sz="3600" b="1" dirty="0" smtClean="0"/>
          </a:p>
        </p:txBody>
      </p:sp>
      <p:sp>
        <p:nvSpPr>
          <p:cNvPr id="2" name="직사각형 1"/>
          <p:cNvSpPr/>
          <p:nvPr/>
        </p:nvSpPr>
        <p:spPr>
          <a:xfrm>
            <a:off x="111576" y="1801495"/>
            <a:ext cx="89249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올해 </a:t>
            </a:r>
            <a:r>
              <a:rPr lang="ko-KR" altLang="en-US" sz="2000" dirty="0"/>
              <a:t>상반기 탄소중립 이행 전략으로 포장된 산림청의 대규모 벌채 사업이 사회적 뭇매를 맞고 사업의 원점 재검토를 전제로 한 민관협의회의 사회적 협의 프로세스가 진행 중인 상황 </a:t>
            </a:r>
            <a:r>
              <a:rPr lang="en-US" altLang="ko-KR" sz="2000" dirty="0"/>
              <a:t>(9</a:t>
            </a:r>
            <a:r>
              <a:rPr lang="ko-KR" altLang="en-US" sz="2000" dirty="0"/>
              <a:t>월까지</a:t>
            </a:r>
            <a:r>
              <a:rPr lang="en-US" altLang="ko-KR" sz="2000" dirty="0"/>
              <a:t>)</a:t>
            </a:r>
            <a:endParaRPr lang="ko-KR" altLang="en-US" sz="2000" dirty="0"/>
          </a:p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그런데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탄소중립위는</a:t>
            </a:r>
            <a:r>
              <a:rPr lang="ko-KR" altLang="en-US" sz="2000" dirty="0"/>
              <a:t> 민관협의회 논의와 무관하게 산림청의 </a:t>
            </a:r>
            <a:r>
              <a:rPr lang="ko-KR" altLang="en-US" sz="2000" dirty="0" err="1"/>
              <a:t>흡수량</a:t>
            </a:r>
            <a:r>
              <a:rPr lang="ko-KR" altLang="en-US" sz="2000" dirty="0"/>
              <a:t> 전망과 대책을 시나리오에 그대로 </a:t>
            </a:r>
            <a:r>
              <a:rPr lang="ko-KR" altLang="en-US" sz="2000" dirty="0" smtClean="0"/>
              <a:t>반영</a:t>
            </a:r>
            <a:r>
              <a:rPr lang="en-US" altLang="ko-KR" sz="2000" dirty="0" smtClean="0"/>
              <a:t>. </a:t>
            </a:r>
            <a:r>
              <a:rPr lang="ko-KR" altLang="en-US" sz="2000" dirty="0"/>
              <a:t>탄소중립 시민회의에서 의견수렴 한다지만 정부의 형식적 의견수렴 절차에 동원된 들러리로 전락</a:t>
            </a:r>
          </a:p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탄소흡수원은</a:t>
            </a:r>
            <a:r>
              <a:rPr lang="ko-KR" altLang="en-US" sz="2000" dirty="0" smtClean="0"/>
              <a:t> </a:t>
            </a:r>
            <a:r>
              <a:rPr lang="ko-KR" altLang="en-US" sz="2000" dirty="0"/>
              <a:t>산림</a:t>
            </a:r>
            <a:r>
              <a:rPr lang="en-US" altLang="ko-KR" sz="2000" dirty="0"/>
              <a:t>, </a:t>
            </a:r>
            <a:r>
              <a:rPr lang="ko-KR" altLang="en-US" sz="2000" dirty="0"/>
              <a:t>갯벌</a:t>
            </a:r>
            <a:r>
              <a:rPr lang="en-US" altLang="ko-KR" sz="2000" dirty="0"/>
              <a:t>, </a:t>
            </a:r>
            <a:r>
              <a:rPr lang="ko-KR" altLang="en-US" sz="2000" dirty="0"/>
              <a:t>습지 등 자연기반으로 생물이 서식하는 생태계이다</a:t>
            </a:r>
            <a:r>
              <a:rPr lang="en-US" altLang="ko-KR" sz="2000" dirty="0"/>
              <a:t>. </a:t>
            </a:r>
            <a:r>
              <a:rPr lang="ko-KR" altLang="en-US" sz="2000" dirty="0"/>
              <a:t>온실가스를 감축하는 대신 </a:t>
            </a:r>
            <a:r>
              <a:rPr lang="ko-KR" altLang="en-US" sz="2000" dirty="0" err="1"/>
              <a:t>흡수원을</a:t>
            </a:r>
            <a:r>
              <a:rPr lang="ko-KR" altLang="en-US" sz="2000" dirty="0"/>
              <a:t> 이용하겠다는 접근은 화석연료 사용을 줄이겠다는 목표를 혼란스럽게 </a:t>
            </a:r>
            <a:r>
              <a:rPr lang="ko-KR" altLang="en-US" sz="2000" dirty="0" smtClean="0"/>
              <a:t>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탄소환원주의 측면에서 </a:t>
            </a:r>
            <a:r>
              <a:rPr lang="ko-KR" altLang="en-US" sz="2000" dirty="0"/>
              <a:t>숲과 나무를 단순히 탄소를 빨아들이는 </a:t>
            </a:r>
            <a:r>
              <a:rPr lang="ko-KR" altLang="en-US" sz="2000" dirty="0" err="1"/>
              <a:t>흡수원으로만</a:t>
            </a:r>
            <a:r>
              <a:rPr lang="ko-KR" altLang="en-US" sz="2000" dirty="0"/>
              <a:t> 간주하는 접근을 </a:t>
            </a:r>
            <a:r>
              <a:rPr lang="ko-KR" altLang="en-US" sz="2000" dirty="0" smtClean="0"/>
              <a:t>강화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80617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36512" y="44624"/>
            <a:ext cx="8551765" cy="1474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en-US" altLang="ko-KR" sz="3200" b="1" dirty="0"/>
              <a:t>2</a:t>
            </a:r>
            <a:r>
              <a:rPr lang="en-US" altLang="ko-KR" sz="3200" b="1" dirty="0" smtClean="0"/>
              <a:t>. </a:t>
            </a:r>
            <a:r>
              <a:rPr lang="ko-KR" altLang="en-US" sz="3200" b="1" dirty="0" smtClean="0"/>
              <a:t>탄소저장고로서 </a:t>
            </a:r>
            <a:r>
              <a:rPr lang="ko-KR" altLang="en-US" sz="3200" b="1" dirty="0" err="1"/>
              <a:t>흡수원의</a:t>
            </a:r>
            <a:r>
              <a:rPr lang="ko-KR" altLang="en-US" sz="3200" b="1" dirty="0"/>
              <a:t> 보전</a:t>
            </a:r>
            <a:r>
              <a:rPr lang="en-US" altLang="ko-KR" sz="3200" b="1" dirty="0"/>
              <a:t>(Protect)</a:t>
            </a:r>
            <a:r>
              <a:rPr lang="ko-KR" altLang="en-US" sz="3200" b="1" dirty="0"/>
              <a:t>과 </a:t>
            </a:r>
            <a:endParaRPr lang="en-US" altLang="ko-KR" sz="3200" b="1" dirty="0" smtClean="0"/>
          </a:p>
          <a:p>
            <a:pPr algn="ctr" fontAlgn="base">
              <a:lnSpc>
                <a:spcPct val="150000"/>
              </a:lnSpc>
            </a:pPr>
            <a:r>
              <a:rPr lang="ko-KR" altLang="en-US" sz="3200" b="1" dirty="0" smtClean="0"/>
              <a:t>확충에 </a:t>
            </a:r>
            <a:r>
              <a:rPr lang="ko-KR" altLang="en-US" sz="3200" b="1" dirty="0"/>
              <a:t>대한 접근이 전무하다</a:t>
            </a:r>
            <a:endParaRPr lang="ko-KR" altLang="en-US" sz="3200" dirty="0"/>
          </a:p>
        </p:txBody>
      </p:sp>
      <p:sp>
        <p:nvSpPr>
          <p:cNvPr id="2" name="직사각형 1"/>
          <p:cNvSpPr/>
          <p:nvPr/>
        </p:nvSpPr>
        <p:spPr>
          <a:xfrm>
            <a:off x="35496" y="1714738"/>
            <a:ext cx="892492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탄소중립 전략에는 </a:t>
            </a:r>
            <a:r>
              <a:rPr lang="ko-KR" altLang="en-US" sz="2000" dirty="0" err="1" smtClean="0"/>
              <a:t>탄소흡수원의</a:t>
            </a:r>
            <a:r>
              <a:rPr lang="ko-KR" altLang="en-US" sz="2000" dirty="0" smtClean="0"/>
              <a:t> 흡수 효율성에만 몰두하고 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인위적으로 과도한 개입을 통한 흡수에 몰두하여 역으로 배출되는 탄소는 계산하지 않고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더 중요한 것은 탄소저장고가 훼손되고 소실되는 것을 돌아보지 않고 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현재 계산방식의 가장 우려되는 점은 탄소저장고를 개발하고 훼손함으로 배출된 </a:t>
            </a:r>
            <a:r>
              <a:rPr lang="ko-KR" altLang="en-US" sz="2000" dirty="0" err="1" smtClean="0"/>
              <a:t>탄소량과</a:t>
            </a:r>
            <a:r>
              <a:rPr lang="ko-KR" altLang="en-US" sz="2000" dirty="0" smtClean="0"/>
              <a:t> 치명적 결과는 외면</a:t>
            </a:r>
            <a:r>
              <a:rPr lang="en-US" altLang="ko-KR" sz="2000" dirty="0" smtClean="0"/>
              <a:t>. </a:t>
            </a:r>
          </a:p>
          <a:p>
            <a:pPr lvl="0" fontAlgn="base">
              <a:lnSpc>
                <a:spcPct val="150000"/>
              </a:lnSpc>
            </a:pPr>
            <a:endParaRPr lang="ko-KR" altLang="en-US" sz="2000" dirty="0" smtClean="0"/>
          </a:p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산림</a:t>
            </a:r>
            <a:r>
              <a:rPr lang="en-US" altLang="ko-KR" sz="2000" dirty="0"/>
              <a:t>, </a:t>
            </a:r>
            <a:r>
              <a:rPr lang="ko-KR" altLang="en-US" sz="2000" dirty="0"/>
              <a:t>갯벌</a:t>
            </a:r>
            <a:r>
              <a:rPr lang="en-US" altLang="ko-KR" sz="2000" dirty="0"/>
              <a:t>, </a:t>
            </a:r>
            <a:r>
              <a:rPr lang="ko-KR" altLang="en-US" sz="2000" dirty="0"/>
              <a:t>습지</a:t>
            </a:r>
            <a:r>
              <a:rPr lang="en-US" altLang="ko-KR" sz="2000" dirty="0"/>
              <a:t>, </a:t>
            </a:r>
            <a:r>
              <a:rPr lang="ko-KR" altLang="en-US" sz="2000" dirty="0"/>
              <a:t>하천</a:t>
            </a:r>
            <a:r>
              <a:rPr lang="en-US" altLang="ko-KR" sz="2000" dirty="0"/>
              <a:t>, </a:t>
            </a:r>
            <a:r>
              <a:rPr lang="ko-KR" altLang="en-US" sz="2000" dirty="0"/>
              <a:t>초지 등 자연기반의 개발 및 재해로 소실되고 훼손되었을 경우를 계산하지 못하고 보전전략이 부재 </a:t>
            </a:r>
            <a:endParaRPr lang="en-US" altLang="ko-KR" sz="2000" dirty="0" smtClean="0"/>
          </a:p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ko-KR" altLang="en-US" sz="2000" dirty="0"/>
          </a:p>
          <a:p>
            <a:pPr marL="342900" lvl="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/>
              <a:t>수치상 </a:t>
            </a:r>
            <a:r>
              <a:rPr lang="ko-KR" altLang="en-US" sz="2000" dirty="0" err="1"/>
              <a:t>탄소흡수량은</a:t>
            </a:r>
            <a:r>
              <a:rPr lang="ko-KR" altLang="en-US" sz="2000" dirty="0"/>
              <a:t> 늘어나거나 목표를 달성하는데</a:t>
            </a:r>
            <a:r>
              <a:rPr lang="en-US" altLang="ko-KR" sz="2000" dirty="0"/>
              <a:t>, </a:t>
            </a:r>
            <a:r>
              <a:rPr lang="ko-KR" altLang="en-US" sz="2000" dirty="0"/>
              <a:t>실제 </a:t>
            </a:r>
            <a:r>
              <a:rPr lang="ko-KR" altLang="en-US" sz="2000" dirty="0" err="1"/>
              <a:t>대기중</a:t>
            </a:r>
            <a:r>
              <a:rPr lang="ko-KR" altLang="en-US" sz="2000" dirty="0"/>
              <a:t> 탄소농도는 증가할 수 밖에 없는 </a:t>
            </a:r>
            <a:r>
              <a:rPr lang="ko-KR" altLang="en-US" sz="2000" dirty="0" smtClean="0"/>
              <a:t>그들만의 탄소계정</a:t>
            </a:r>
            <a:r>
              <a:rPr lang="en-US" altLang="ko-KR" sz="2000" dirty="0"/>
              <a:t>. </a:t>
            </a:r>
            <a:r>
              <a:rPr lang="ko-KR" altLang="en-US" sz="2000" dirty="0"/>
              <a:t>탄소계산기</a:t>
            </a:r>
            <a:r>
              <a:rPr lang="en-US" altLang="ko-KR" sz="2000" dirty="0" smtClean="0"/>
              <a:t>...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6791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36512" y="44624"/>
            <a:ext cx="8551765" cy="1474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en-US" altLang="ko-KR" sz="3200" b="1" dirty="0"/>
              <a:t>2</a:t>
            </a:r>
            <a:r>
              <a:rPr lang="en-US" altLang="ko-KR" sz="3200" b="1" dirty="0" smtClean="0"/>
              <a:t>. </a:t>
            </a:r>
            <a:r>
              <a:rPr lang="ko-KR" altLang="en-US" sz="3200" b="1" dirty="0" smtClean="0"/>
              <a:t>탄소저장고로서 </a:t>
            </a:r>
            <a:r>
              <a:rPr lang="ko-KR" altLang="en-US" sz="3200" b="1" dirty="0" err="1"/>
              <a:t>흡수원의</a:t>
            </a:r>
            <a:r>
              <a:rPr lang="ko-KR" altLang="en-US" sz="3200" b="1" dirty="0"/>
              <a:t> 보전</a:t>
            </a:r>
            <a:r>
              <a:rPr lang="en-US" altLang="ko-KR" sz="3200" b="1" dirty="0"/>
              <a:t>(Protect)</a:t>
            </a:r>
            <a:r>
              <a:rPr lang="ko-KR" altLang="en-US" sz="3200" b="1" dirty="0"/>
              <a:t>과 </a:t>
            </a:r>
            <a:endParaRPr lang="en-US" altLang="ko-KR" sz="3200" b="1" dirty="0" smtClean="0"/>
          </a:p>
          <a:p>
            <a:pPr algn="ctr" fontAlgn="base">
              <a:lnSpc>
                <a:spcPct val="150000"/>
              </a:lnSpc>
            </a:pPr>
            <a:r>
              <a:rPr lang="ko-KR" altLang="en-US" sz="3200" b="1" dirty="0" smtClean="0"/>
              <a:t>확충에 </a:t>
            </a:r>
            <a:r>
              <a:rPr lang="ko-KR" altLang="en-US" sz="3200" b="1" dirty="0"/>
              <a:t>대한 접근이 전무하다</a:t>
            </a:r>
            <a:endParaRPr lang="ko-KR" altLang="en-US" sz="3200" dirty="0"/>
          </a:p>
        </p:txBody>
      </p:sp>
      <p:sp>
        <p:nvSpPr>
          <p:cNvPr id="2" name="직사각형 1"/>
          <p:cNvSpPr/>
          <p:nvPr/>
        </p:nvSpPr>
        <p:spPr>
          <a:xfrm>
            <a:off x="35496" y="2852936"/>
            <a:ext cx="8924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숲의 </a:t>
            </a:r>
            <a:r>
              <a:rPr lang="ko-KR" altLang="en-US" sz="2000" dirty="0"/>
              <a:t>발달에 따른 탄소저장량 증가는 애써 무시하고 </a:t>
            </a:r>
            <a:r>
              <a:rPr lang="ko-KR" altLang="en-US" sz="2000" dirty="0" err="1"/>
              <a:t>흡수량</a:t>
            </a:r>
            <a:r>
              <a:rPr lang="ko-KR" altLang="en-US" sz="2000" dirty="0"/>
              <a:t> 확보에만 혈안이 되어있다 </a:t>
            </a:r>
            <a:r>
              <a:rPr lang="en-US" altLang="ko-KR" sz="2000" dirty="0"/>
              <a:t>(</a:t>
            </a:r>
            <a:r>
              <a:rPr lang="ko-KR" altLang="en-US" sz="2000" dirty="0"/>
              <a:t>논의 전제가 보전활동은 포함되지 않고</a:t>
            </a:r>
            <a:r>
              <a:rPr lang="en-US" altLang="ko-KR" sz="2000" dirty="0"/>
              <a:t>, </a:t>
            </a:r>
            <a:r>
              <a:rPr lang="ko-KR" altLang="en-US" sz="2000" dirty="0" smtClean="0"/>
              <a:t>신규조림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벌채</a:t>
            </a:r>
            <a:r>
              <a:rPr lang="en-US" altLang="ko-KR" sz="2000" dirty="0" smtClean="0"/>
              <a:t>-</a:t>
            </a:r>
            <a:r>
              <a:rPr lang="ko-KR" altLang="en-US" sz="2000" dirty="0" err="1" smtClean="0"/>
              <a:t>재조림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간벌 </a:t>
            </a:r>
            <a:r>
              <a:rPr lang="ko-KR" altLang="en-US" sz="2000" dirty="0"/>
              <a:t>등만 포함하는 계산방식</a:t>
            </a:r>
            <a:r>
              <a:rPr lang="en-US" altLang="ko-KR" sz="2000" dirty="0" smtClean="0"/>
              <a:t>)</a:t>
            </a:r>
          </a:p>
          <a:p>
            <a:pPr fontAlgn="base">
              <a:lnSpc>
                <a:spcPct val="150000"/>
              </a:lnSpc>
            </a:pPr>
            <a:endParaRPr lang="ko-KR" altLang="en-US" sz="2000" dirty="0"/>
          </a:p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산림경영은 </a:t>
            </a:r>
            <a:r>
              <a:rPr lang="ko-KR" altLang="en-US" sz="2000" dirty="0" err="1"/>
              <a:t>흡수원</a:t>
            </a:r>
            <a:r>
              <a:rPr lang="ko-KR" altLang="en-US" sz="2000" dirty="0"/>
              <a:t> 관리가 아닌 임업의 탄소배출 관리로 접근해야 한다</a:t>
            </a:r>
            <a:r>
              <a:rPr lang="en-US" altLang="ko-KR" sz="2000" dirty="0" smtClean="0"/>
              <a:t>!</a:t>
            </a:r>
            <a:endParaRPr lang="ko-KR" altLang="en-US" sz="2000" dirty="0"/>
          </a:p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천연림을 </a:t>
            </a:r>
            <a:r>
              <a:rPr lang="ko-KR" altLang="en-US" sz="2000" dirty="0"/>
              <a:t>인위적으로 잘 보전하는 것도 산림경영 활동에 포함해야 </a:t>
            </a:r>
            <a:r>
              <a:rPr lang="ko-KR" altLang="en-US" sz="2000" dirty="0" smtClean="0"/>
              <a:t>한다</a:t>
            </a:r>
            <a:r>
              <a:rPr lang="en-US" altLang="ko-KR" sz="2000" dirty="0"/>
              <a:t>!</a:t>
            </a:r>
            <a:endParaRPr lang="ko-KR" altLang="en-US" sz="2000" dirty="0"/>
          </a:p>
        </p:txBody>
      </p:sp>
      <p:sp>
        <p:nvSpPr>
          <p:cNvPr id="3" name="직사각형 2"/>
          <p:cNvSpPr/>
          <p:nvPr/>
        </p:nvSpPr>
        <p:spPr>
          <a:xfrm>
            <a:off x="194488" y="1772816"/>
            <a:ext cx="1366080" cy="6553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en-US" altLang="ko-KR" sz="2800" b="1" dirty="0" smtClean="0"/>
              <a:t>1) </a:t>
            </a:r>
            <a:r>
              <a:rPr lang="ko-KR" altLang="en-US" sz="2800" b="1" dirty="0" smtClean="0"/>
              <a:t>산림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24504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5496" y="1124744"/>
            <a:ext cx="892492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최근 </a:t>
            </a:r>
            <a:r>
              <a:rPr lang="ko-KR" altLang="en-US" sz="2000" dirty="0"/>
              <a:t>김종성교수 블루카본 </a:t>
            </a:r>
            <a:r>
              <a:rPr lang="ko-KR" altLang="en-US" sz="2000" dirty="0" smtClean="0"/>
              <a:t>연구</a:t>
            </a:r>
            <a:r>
              <a:rPr lang="en-US" altLang="ko-KR" sz="2000" dirty="0" smtClean="0"/>
              <a:t>:  </a:t>
            </a:r>
            <a:r>
              <a:rPr lang="ko-KR" altLang="en-US" sz="2000" dirty="0"/>
              <a:t>미국과 호주에 이어 세 번째</a:t>
            </a:r>
            <a:r>
              <a:rPr lang="en-US" altLang="ko-KR" sz="2000" dirty="0"/>
              <a:t>, </a:t>
            </a:r>
            <a:r>
              <a:rPr lang="ko-KR" altLang="en-US" sz="2000" dirty="0"/>
              <a:t>국내 갯벌 약 </a:t>
            </a:r>
            <a:r>
              <a:rPr lang="en-US" altLang="ko-KR" sz="2000" dirty="0"/>
              <a:t>1</a:t>
            </a:r>
            <a:r>
              <a:rPr lang="ko-KR" altLang="en-US" sz="2000" dirty="0"/>
              <a:t>천</a:t>
            </a:r>
            <a:r>
              <a:rPr lang="en-US" altLang="ko-KR" sz="2000" dirty="0"/>
              <a:t>300</a:t>
            </a:r>
            <a:r>
              <a:rPr lang="ko-KR" altLang="en-US" sz="2000" dirty="0"/>
              <a:t>만</a:t>
            </a:r>
            <a:r>
              <a:rPr lang="en-US" altLang="ko-KR" sz="2000" dirty="0"/>
              <a:t>t </a:t>
            </a:r>
            <a:r>
              <a:rPr lang="ko-KR" altLang="en-US" sz="2000" dirty="0"/>
              <a:t>규모의 탄소를 저장</a:t>
            </a:r>
            <a:r>
              <a:rPr lang="en-US" altLang="ko-KR" sz="2000" dirty="0"/>
              <a:t>, </a:t>
            </a:r>
            <a:r>
              <a:rPr lang="ko-KR" altLang="en-US" sz="2000" dirty="0"/>
              <a:t>연간 </a:t>
            </a:r>
            <a:r>
              <a:rPr lang="en-US" altLang="ko-KR" sz="2000" dirty="0"/>
              <a:t>26</a:t>
            </a:r>
            <a:r>
              <a:rPr lang="ko-KR" altLang="en-US" sz="2000" dirty="0"/>
              <a:t>만</a:t>
            </a:r>
            <a:r>
              <a:rPr lang="en-US" altLang="ko-KR" sz="2000" dirty="0"/>
              <a:t>t</a:t>
            </a:r>
            <a:r>
              <a:rPr lang="ko-KR" altLang="en-US" sz="2000" dirty="0"/>
              <a:t>의 이산화탄소를 흡수</a:t>
            </a:r>
            <a:r>
              <a:rPr lang="en-US" altLang="ko-KR" sz="2000" dirty="0"/>
              <a:t>(</a:t>
            </a:r>
            <a:r>
              <a:rPr lang="ko-KR" altLang="en-US" sz="2000" dirty="0"/>
              <a:t>연간 승용차 </a:t>
            </a:r>
            <a:r>
              <a:rPr lang="en-US" altLang="ko-KR" sz="2000" dirty="0"/>
              <a:t>11</a:t>
            </a:r>
            <a:r>
              <a:rPr lang="ko-KR" altLang="en-US" sz="2000" dirty="0"/>
              <a:t>만대가 내뿜는 수준</a:t>
            </a:r>
            <a:r>
              <a:rPr lang="en-US" altLang="ko-KR" sz="2000" dirty="0"/>
              <a:t>)</a:t>
            </a:r>
            <a:endParaRPr lang="ko-KR" altLang="en-US" sz="2000" dirty="0"/>
          </a:p>
          <a:p>
            <a:pPr fontAlgn="base">
              <a:lnSpc>
                <a:spcPct val="150000"/>
              </a:lnSpc>
            </a:pPr>
            <a:r>
              <a:rPr lang="en-US" altLang="ko-KR" sz="2000" dirty="0" smtClean="0"/>
              <a:t>    -&gt; </a:t>
            </a:r>
            <a:r>
              <a:rPr lang="ko-KR" altLang="en-US" sz="2000" dirty="0" smtClean="0"/>
              <a:t>국내 </a:t>
            </a:r>
            <a:r>
              <a:rPr lang="ko-KR" altLang="en-US" sz="2000" dirty="0"/>
              <a:t>자동차 </a:t>
            </a:r>
            <a:r>
              <a:rPr lang="en-US" altLang="ko-KR" sz="2000" dirty="0"/>
              <a:t>2437</a:t>
            </a:r>
            <a:r>
              <a:rPr lang="ko-KR" altLang="en-US" sz="2000" dirty="0"/>
              <a:t>만대에 비하면 너무 </a:t>
            </a:r>
            <a:r>
              <a:rPr lang="ko-KR" altLang="en-US" sz="2000" dirty="0" smtClean="0"/>
              <a:t>부족</a:t>
            </a:r>
            <a:r>
              <a:rPr lang="en-US" altLang="ko-KR" sz="2000" dirty="0" smtClean="0"/>
              <a:t>.</a:t>
            </a:r>
          </a:p>
          <a:p>
            <a:pPr fontAlgn="base">
              <a:lnSpc>
                <a:spcPct val="150000"/>
              </a:lnSpc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-&gt; </a:t>
            </a:r>
            <a:r>
              <a:rPr lang="ko-KR" altLang="en-US" sz="2000" dirty="0" err="1"/>
              <a:t>탄소흡수량</a:t>
            </a:r>
            <a:r>
              <a:rPr lang="ko-KR" altLang="en-US" sz="2000" dirty="0"/>
              <a:t> 효율성능으로 공략되면 역이용 당할 </a:t>
            </a:r>
            <a:r>
              <a:rPr lang="ko-KR" altLang="en-US" sz="2000" dirty="0" smtClean="0"/>
              <a:t>우</a:t>
            </a:r>
            <a:r>
              <a:rPr lang="ko-KR" altLang="en-US" sz="2000" dirty="0"/>
              <a:t>려</a:t>
            </a:r>
            <a:r>
              <a:rPr lang="en-US" altLang="ko-KR" sz="2000" dirty="0" smtClean="0"/>
              <a:t>. </a:t>
            </a:r>
            <a:endParaRPr lang="ko-KR" altLang="en-US" sz="2000" dirty="0"/>
          </a:p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해양환경공단</a:t>
            </a:r>
            <a:r>
              <a:rPr lang="en-US" altLang="ko-KR" sz="2000" dirty="0"/>
              <a:t>·</a:t>
            </a:r>
            <a:r>
              <a:rPr lang="ko-KR" altLang="en-US" sz="2000" dirty="0"/>
              <a:t>한국해양과학기술원 </a:t>
            </a:r>
            <a:r>
              <a:rPr lang="ko-KR" altLang="en-US" sz="2000" dirty="0" smtClean="0"/>
              <a:t>연구</a:t>
            </a:r>
            <a:r>
              <a:rPr lang="en-US" altLang="ko-KR" sz="2000" dirty="0" smtClean="0"/>
              <a:t>: </a:t>
            </a:r>
            <a:r>
              <a:rPr lang="ko-KR" altLang="en-US" sz="2000" dirty="0" err="1" smtClean="0"/>
              <a:t>염습지</a:t>
            </a:r>
            <a:r>
              <a:rPr lang="ko-KR" altLang="en-US" sz="2000" dirty="0" smtClean="0"/>
              <a:t> </a:t>
            </a:r>
            <a:r>
              <a:rPr lang="en-US" altLang="ko-KR" sz="2000" dirty="0"/>
              <a:t>1ha </a:t>
            </a:r>
            <a:r>
              <a:rPr lang="ko-KR" altLang="en-US" sz="2000" dirty="0"/>
              <a:t>약</a:t>
            </a:r>
            <a:r>
              <a:rPr lang="en-US" altLang="ko-KR" sz="2000" dirty="0"/>
              <a:t>1</a:t>
            </a:r>
            <a:r>
              <a:rPr lang="ko-KR" altLang="en-US" sz="2000" dirty="0"/>
              <a:t>톤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비식생갯벌</a:t>
            </a:r>
            <a:r>
              <a:rPr lang="ko-KR" altLang="en-US" sz="2000" dirty="0"/>
              <a:t> </a:t>
            </a:r>
            <a:r>
              <a:rPr lang="en-US" altLang="ko-KR" sz="2000" dirty="0"/>
              <a:t>1ha </a:t>
            </a:r>
            <a:r>
              <a:rPr lang="ko-KR" altLang="en-US" sz="2000" dirty="0" smtClean="0"/>
              <a:t>약 </a:t>
            </a:r>
            <a:r>
              <a:rPr lang="en-US" altLang="ko-KR" sz="2000" dirty="0" smtClean="0"/>
              <a:t>0.5</a:t>
            </a:r>
            <a:r>
              <a:rPr lang="ko-KR" altLang="en-US" sz="2000" dirty="0"/>
              <a:t>톤</a:t>
            </a:r>
            <a:r>
              <a:rPr lang="en-US" altLang="ko-KR" sz="2000" dirty="0"/>
              <a:t>, </a:t>
            </a:r>
            <a:r>
              <a:rPr lang="ko-KR" altLang="en-US" sz="2000" dirty="0"/>
              <a:t>육상조림에 비해 탄소</a:t>
            </a:r>
            <a:r>
              <a:rPr lang="en-US" altLang="ko-KR" sz="2000" dirty="0"/>
              <a:t>1</a:t>
            </a:r>
            <a:r>
              <a:rPr lang="ko-KR" altLang="en-US" sz="2000" dirty="0"/>
              <a:t>톤 흡수 소요 비용 </a:t>
            </a:r>
            <a:r>
              <a:rPr lang="en-US" altLang="ko-KR" sz="2000" dirty="0"/>
              <a:t>20%, </a:t>
            </a:r>
            <a:endParaRPr lang="ko-KR" altLang="en-US" sz="2000" dirty="0"/>
          </a:p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연안 </a:t>
            </a:r>
            <a:r>
              <a:rPr lang="ko-KR" altLang="en-US" sz="2000" dirty="0"/>
              <a:t>및 내륙습지 신규조성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바다숲</a:t>
            </a:r>
            <a:r>
              <a:rPr lang="ko-KR" altLang="en-US" sz="2000" dirty="0"/>
              <a:t> 조성 등을 통한 </a:t>
            </a:r>
            <a:r>
              <a:rPr lang="en-US" altLang="ko-KR" sz="2000" dirty="0"/>
              <a:t>130</a:t>
            </a:r>
            <a:r>
              <a:rPr lang="ko-KR" altLang="en-US" sz="2000" dirty="0" err="1"/>
              <a:t>만톤</a:t>
            </a:r>
            <a:r>
              <a:rPr lang="ko-KR" altLang="en-US" sz="2000" dirty="0"/>
              <a:t> 흡수</a:t>
            </a:r>
            <a:r>
              <a:rPr lang="en-US" altLang="ko-KR" sz="2000" dirty="0"/>
              <a:t>? </a:t>
            </a:r>
            <a:endParaRPr lang="en-US" altLang="ko-KR" sz="2000" dirty="0" smtClean="0"/>
          </a:p>
          <a:p>
            <a:pPr fontAlgn="base">
              <a:lnSpc>
                <a:spcPct val="150000"/>
              </a:lnSpc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-&gt; </a:t>
            </a:r>
            <a:r>
              <a:rPr lang="ko-KR" altLang="en-US" sz="2000" dirty="0" smtClean="0"/>
              <a:t>목표가 </a:t>
            </a:r>
            <a:r>
              <a:rPr lang="ko-KR" altLang="en-US" sz="2000" dirty="0"/>
              <a:t>너무 왜소하다</a:t>
            </a:r>
            <a:r>
              <a:rPr lang="en-US" altLang="ko-KR" sz="2000" dirty="0"/>
              <a:t>!</a:t>
            </a:r>
            <a:endParaRPr lang="ko-KR" altLang="en-US" sz="2000" dirty="0"/>
          </a:p>
          <a:p>
            <a:pPr lvl="0" fontAlgn="base">
              <a:lnSpc>
                <a:spcPct val="150000"/>
              </a:lnSpc>
            </a:pPr>
            <a:r>
              <a:rPr lang="en-US" altLang="ko-KR" sz="2000" dirty="0" smtClean="0"/>
              <a:t>    -&gt; </a:t>
            </a:r>
            <a:r>
              <a:rPr lang="ko-KR" altLang="en-US" sz="2000" dirty="0" err="1" smtClean="0"/>
              <a:t>사업량과</a:t>
            </a:r>
            <a:r>
              <a:rPr lang="ko-KR" altLang="en-US" sz="2000" dirty="0" smtClean="0"/>
              <a:t> </a:t>
            </a:r>
            <a:r>
              <a:rPr lang="ko-KR" altLang="en-US" sz="2000" dirty="0"/>
              <a:t>효과가 매우 미비하다</a:t>
            </a:r>
            <a:r>
              <a:rPr lang="en-US" altLang="ko-KR" sz="2000" dirty="0"/>
              <a:t>. </a:t>
            </a:r>
            <a:r>
              <a:rPr lang="ko-KR" altLang="en-US" sz="2000" dirty="0"/>
              <a:t>제대로 평가되었는지 의문이다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pPr lvl="0" fontAlgn="base">
              <a:lnSpc>
                <a:spcPct val="150000"/>
              </a:lnSpc>
            </a:pPr>
            <a:r>
              <a:rPr lang="en-US" altLang="ko-KR" sz="2000" dirty="0" smtClean="0"/>
              <a:t>    -&gt; </a:t>
            </a:r>
            <a:r>
              <a:rPr lang="ko-KR" altLang="en-US" sz="2000" dirty="0" smtClean="0"/>
              <a:t>갯벌의 </a:t>
            </a:r>
            <a:r>
              <a:rPr lang="ko-KR" altLang="en-US" sz="2000" dirty="0"/>
              <a:t>개발제한 및 보전정책은 어떻게 마련하나</a:t>
            </a:r>
            <a:r>
              <a:rPr lang="en-US" altLang="ko-KR" sz="2000" dirty="0"/>
              <a:t>?</a:t>
            </a:r>
            <a:endParaRPr lang="ko-KR" altLang="en-US" sz="2000" dirty="0"/>
          </a:p>
        </p:txBody>
      </p:sp>
      <p:sp>
        <p:nvSpPr>
          <p:cNvPr id="3" name="직사각형 2"/>
          <p:cNvSpPr/>
          <p:nvPr/>
        </p:nvSpPr>
        <p:spPr>
          <a:xfrm>
            <a:off x="194488" y="116632"/>
            <a:ext cx="136608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en-US" altLang="ko-KR" sz="2800" b="1" dirty="0"/>
              <a:t>2</a:t>
            </a:r>
            <a:r>
              <a:rPr lang="en-US" altLang="ko-KR" sz="2800" b="1" dirty="0" smtClean="0"/>
              <a:t>) </a:t>
            </a:r>
            <a:r>
              <a:rPr lang="ko-KR" altLang="en-US" sz="2800" b="1" dirty="0" smtClean="0"/>
              <a:t>갯</a:t>
            </a:r>
            <a:r>
              <a:rPr lang="ko-KR" altLang="en-US" sz="2800" b="1" dirty="0"/>
              <a:t>벌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2877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5496" y="892461"/>
            <a:ext cx="8924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농촌진흥청</a:t>
            </a:r>
            <a:r>
              <a:rPr lang="en-US" altLang="ko-KR" sz="2000" dirty="0"/>
              <a:t>) </a:t>
            </a:r>
            <a:r>
              <a:rPr lang="ko-KR" altLang="en-US" sz="2000" dirty="0"/>
              <a:t>작물호흡과 생장과정을 통해 다시 </a:t>
            </a:r>
            <a:r>
              <a:rPr lang="ko-KR" altLang="en-US" sz="2000" dirty="0" err="1"/>
              <a:t>대기중으로</a:t>
            </a:r>
            <a:r>
              <a:rPr lang="ko-KR" altLang="en-US" sz="2000" dirty="0"/>
              <a:t> 탄소가 배출된다고 하더라도 벼농사를 지으면 </a:t>
            </a:r>
            <a:r>
              <a:rPr lang="en-US" altLang="ko-KR" sz="2000" dirty="0"/>
              <a:t>1ha</a:t>
            </a:r>
            <a:r>
              <a:rPr lang="ko-KR" altLang="en-US" sz="2000" dirty="0"/>
              <a:t>당 최소 </a:t>
            </a:r>
            <a:r>
              <a:rPr lang="en-US" altLang="ko-KR" sz="2000" dirty="0"/>
              <a:t>9.4</a:t>
            </a:r>
            <a:r>
              <a:rPr lang="ko-KR" altLang="en-US" sz="2000" dirty="0"/>
              <a:t>톤에서 많게는 </a:t>
            </a:r>
            <a:r>
              <a:rPr lang="en-US" altLang="ko-KR" sz="2000" dirty="0"/>
              <a:t>13</a:t>
            </a:r>
            <a:r>
              <a:rPr lang="ko-KR" altLang="en-US" sz="2000" dirty="0"/>
              <a:t>톤</a:t>
            </a:r>
            <a:r>
              <a:rPr lang="en-US" altLang="ko-KR" sz="2000" dirty="0"/>
              <a:t>(</a:t>
            </a:r>
            <a:r>
              <a:rPr lang="ko-KR" altLang="en-US" sz="2000" dirty="0"/>
              <a:t>볏짚을 퇴비로 사용하고 겨울엔 녹비작물까지 재배할 경우</a:t>
            </a:r>
            <a:r>
              <a:rPr lang="en-US" altLang="ko-KR" sz="2000" dirty="0"/>
              <a:t>)</a:t>
            </a:r>
            <a:r>
              <a:rPr lang="ko-KR" altLang="en-US" sz="2000" dirty="0"/>
              <a:t>의 탄소를 토양 속에 저장</a:t>
            </a:r>
            <a:r>
              <a:rPr lang="en-US" altLang="ko-KR" sz="2000" dirty="0"/>
              <a:t>, 2</a:t>
            </a:r>
            <a:r>
              <a:rPr lang="ko-KR" altLang="en-US" sz="2000" dirty="0"/>
              <a:t>년에 탄소 </a:t>
            </a:r>
            <a:r>
              <a:rPr lang="en-US" altLang="ko-KR" sz="2000" dirty="0"/>
              <a:t>2.7</a:t>
            </a:r>
            <a:r>
              <a:rPr lang="ko-KR" altLang="en-US" sz="2000" dirty="0"/>
              <a:t>톤을 토양에 </a:t>
            </a:r>
            <a:r>
              <a:rPr lang="ko-KR" altLang="en-US" sz="2000" dirty="0" smtClean="0"/>
              <a:t>축적</a:t>
            </a:r>
            <a:endParaRPr lang="ko-KR" altLang="en-US" sz="2000" dirty="0"/>
          </a:p>
          <a:p>
            <a:pPr marL="342900" lvl="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/>
              <a:t>논에 얼마만큼의 탄소가 저장되어 있는지 정확한 정보를 구축해야 한다</a:t>
            </a:r>
          </a:p>
          <a:p>
            <a:pPr marL="342900" lvl="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/>
              <a:t>녹비작물 많이 심고 볏짚 갈아 넣는 방식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저탄소</a:t>
            </a:r>
            <a:r>
              <a:rPr lang="ko-KR" altLang="en-US" sz="2000" dirty="0"/>
              <a:t> 농법이라고 불리는 방법들을 발전시켜 확대해야 한다</a:t>
            </a:r>
            <a:r>
              <a:rPr lang="en-US" altLang="ko-KR" sz="2000" dirty="0"/>
              <a:t>. </a:t>
            </a:r>
            <a:r>
              <a:rPr lang="ko-KR" altLang="en-US" sz="2000" dirty="0"/>
              <a:t>땅에다 최대한 많은 탄소를 </a:t>
            </a:r>
            <a:r>
              <a:rPr lang="ko-KR" altLang="en-US" sz="2000" dirty="0" err="1"/>
              <a:t>밀어넣고</a:t>
            </a:r>
            <a:r>
              <a:rPr lang="ko-KR" altLang="en-US" sz="2000" dirty="0"/>
              <a:t> 가능한 오랫동안 대기 중으로 배출되지 않도록 </a:t>
            </a:r>
            <a:r>
              <a:rPr lang="ko-KR" altLang="en-US" sz="2000" dirty="0" err="1" smtClean="0"/>
              <a:t>해야한다</a:t>
            </a:r>
            <a:endParaRPr lang="en-US" altLang="ko-KR" sz="2000" dirty="0" smtClean="0"/>
          </a:p>
          <a:p>
            <a:pPr marL="342900" lvl="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fontAlgn="base">
              <a:lnSpc>
                <a:spcPct val="150000"/>
              </a:lnSpc>
            </a:pPr>
            <a:r>
              <a:rPr lang="ko-KR" altLang="en-US" sz="2000" dirty="0"/>
              <a:t>*</a:t>
            </a:r>
            <a:r>
              <a:rPr lang="ko-KR" altLang="en-US" sz="2000" dirty="0" err="1"/>
              <a:t>저탄소</a:t>
            </a:r>
            <a:r>
              <a:rPr lang="ko-KR" altLang="en-US" sz="2000" dirty="0"/>
              <a:t> 녹색성장 기본법 제</a:t>
            </a:r>
            <a:r>
              <a:rPr lang="en-US" altLang="ko-KR" sz="2000" dirty="0"/>
              <a:t>55</a:t>
            </a:r>
            <a:r>
              <a:rPr lang="ko-KR" altLang="en-US" sz="2000" dirty="0"/>
              <a:t>조</a:t>
            </a:r>
            <a:r>
              <a:rPr lang="en-US" altLang="ko-KR" sz="2000" dirty="0"/>
              <a:t>(</a:t>
            </a:r>
            <a:r>
              <a:rPr lang="ko-KR" altLang="en-US" sz="2000" dirty="0"/>
              <a:t>친환경 농림수산의 촉진 및 </a:t>
            </a:r>
            <a:r>
              <a:rPr lang="ko-KR" altLang="en-US" sz="2000" dirty="0" err="1"/>
              <a:t>탄소흡수원</a:t>
            </a:r>
            <a:r>
              <a:rPr lang="ko-KR" altLang="en-US" sz="2000" dirty="0"/>
              <a:t> 확충</a:t>
            </a:r>
            <a:r>
              <a:rPr lang="en-US" altLang="ko-KR" sz="2000" dirty="0"/>
              <a:t>) </a:t>
            </a:r>
            <a:r>
              <a:rPr lang="ko-KR" altLang="en-US" sz="2000" dirty="0"/>
              <a:t>② </a:t>
            </a:r>
            <a:r>
              <a:rPr lang="ko-KR" altLang="en-US" sz="2000" b="1" dirty="0"/>
              <a:t>정부는 농지의 </a:t>
            </a:r>
            <a:r>
              <a:rPr lang="ko-KR" altLang="en-US" sz="2000" b="1" dirty="0" err="1"/>
              <a:t>보전ㆍ조성</a:t>
            </a:r>
            <a:r>
              <a:rPr lang="ko-KR" altLang="en-US" sz="2000" b="1" dirty="0"/>
              <a:t> </a:t>
            </a:r>
            <a:r>
              <a:rPr lang="ko-KR" altLang="en-US" sz="2000" dirty="0"/>
              <a:t>및 </a:t>
            </a:r>
            <a:r>
              <a:rPr lang="ko-KR" altLang="en-US" sz="2000" dirty="0" err="1"/>
              <a:t>바다숲</a:t>
            </a:r>
            <a:r>
              <a:rPr lang="en-US" altLang="ko-KR" sz="2000" dirty="0"/>
              <a:t>(</a:t>
            </a:r>
            <a:r>
              <a:rPr lang="ko-KR" altLang="en-US" sz="2000" dirty="0"/>
              <a:t>대기의 온실가스를 흡수하기 위하여 바다 속에 조성하는 우뭇가사리 등의 </a:t>
            </a:r>
            <a:r>
              <a:rPr lang="ko-KR" altLang="en-US" sz="2000" dirty="0" err="1"/>
              <a:t>해조류군을</a:t>
            </a:r>
            <a:r>
              <a:rPr lang="ko-KR" altLang="en-US" sz="2000" dirty="0"/>
              <a:t> 말한다</a:t>
            </a:r>
            <a:r>
              <a:rPr lang="en-US" altLang="ko-KR" sz="2000" dirty="0"/>
              <a:t>)</a:t>
            </a:r>
            <a:r>
              <a:rPr lang="ko-KR" altLang="en-US" sz="2000" dirty="0"/>
              <a:t>의 조성 </a:t>
            </a:r>
            <a:r>
              <a:rPr lang="ko-KR" altLang="en-US" sz="2000" b="1" dirty="0"/>
              <a:t>등을 통하여 </a:t>
            </a:r>
            <a:r>
              <a:rPr lang="ko-KR" altLang="en-US" sz="2000" b="1" dirty="0" err="1"/>
              <a:t>탄소흡수원을</a:t>
            </a:r>
            <a:r>
              <a:rPr lang="ko-KR" altLang="en-US" sz="2000" b="1" dirty="0"/>
              <a:t> 확충하여야 한다</a:t>
            </a:r>
            <a:r>
              <a:rPr lang="en-US" altLang="ko-KR" sz="2000" b="1" dirty="0"/>
              <a:t>.</a:t>
            </a:r>
            <a:endParaRPr lang="ko-KR" altLang="en-US" sz="2000" dirty="0"/>
          </a:p>
          <a:p>
            <a:pPr marL="342900" lvl="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ko-KR" altLang="en-US" sz="2000" dirty="0"/>
          </a:p>
        </p:txBody>
      </p:sp>
      <p:sp>
        <p:nvSpPr>
          <p:cNvPr id="3" name="직사각형 2"/>
          <p:cNvSpPr/>
          <p:nvPr/>
        </p:nvSpPr>
        <p:spPr>
          <a:xfrm>
            <a:off x="374024" y="116632"/>
            <a:ext cx="100700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en-US" altLang="ko-KR" sz="2800" b="1" dirty="0" smtClean="0"/>
              <a:t>3) </a:t>
            </a:r>
            <a:r>
              <a:rPr lang="ko-KR" altLang="en-US" sz="2800" b="1" dirty="0" smtClean="0"/>
              <a:t>논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98412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108520" y="-27384"/>
            <a:ext cx="925252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en-US" altLang="ko-KR" sz="3200" b="1" dirty="0"/>
              <a:t>3</a:t>
            </a:r>
            <a:r>
              <a:rPr lang="en-US" altLang="ko-KR" sz="3200" b="1" dirty="0" smtClean="0"/>
              <a:t>. </a:t>
            </a:r>
            <a:r>
              <a:rPr lang="ko-KR" altLang="en-US" sz="3200" b="1" dirty="0" err="1" smtClean="0"/>
              <a:t>탄소흡수원의</a:t>
            </a:r>
            <a:r>
              <a:rPr lang="ko-KR" altLang="en-US" sz="3200" b="1" dirty="0" smtClean="0"/>
              <a:t> </a:t>
            </a:r>
            <a:r>
              <a:rPr lang="ko-KR" altLang="en-US" sz="3200" b="1" dirty="0"/>
              <a:t>저장량과 </a:t>
            </a:r>
            <a:r>
              <a:rPr lang="ko-KR" altLang="en-US" sz="3200" b="1" dirty="0" err="1"/>
              <a:t>흡수량에</a:t>
            </a:r>
            <a:r>
              <a:rPr lang="ko-KR" altLang="en-US" sz="3200" b="1" dirty="0"/>
              <a:t> 대한 </a:t>
            </a:r>
            <a:endParaRPr lang="en-US" altLang="ko-KR" sz="3200" b="1" dirty="0" smtClean="0"/>
          </a:p>
          <a:p>
            <a:pPr algn="ctr" fontAlgn="base">
              <a:lnSpc>
                <a:spcPct val="150000"/>
              </a:lnSpc>
            </a:pPr>
            <a:r>
              <a:rPr lang="ko-KR" altLang="en-US" sz="3200" b="1" dirty="0" smtClean="0"/>
              <a:t>구체적인 통계와 근거가 </a:t>
            </a:r>
            <a:r>
              <a:rPr lang="ko-KR" altLang="en-US" sz="3200" b="1" dirty="0"/>
              <a:t>부족</a:t>
            </a:r>
            <a:endParaRPr lang="ko-KR" altLang="en-US" sz="3200" dirty="0"/>
          </a:p>
        </p:txBody>
      </p:sp>
      <p:sp>
        <p:nvSpPr>
          <p:cNvPr id="2" name="직사각형 1"/>
          <p:cNvSpPr/>
          <p:nvPr/>
        </p:nvSpPr>
        <p:spPr>
          <a:xfrm>
            <a:off x="35496" y="1476067"/>
            <a:ext cx="892492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산림이 </a:t>
            </a:r>
            <a:r>
              <a:rPr lang="ko-KR" altLang="en-US" sz="2000" dirty="0"/>
              <a:t>성숙됨에 따라 탄소 흡수 능력이 감소한다는 산림청의 과도한 전망에 대한 설득력 있는 비판이 </a:t>
            </a:r>
            <a:r>
              <a:rPr lang="ko-KR" altLang="en-US" sz="2000" dirty="0" smtClean="0"/>
              <a:t>많다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 fontAlgn="base">
              <a:lnSpc>
                <a:spcPct val="150000"/>
              </a:lnSpc>
            </a:pPr>
            <a:r>
              <a:rPr lang="en-US" altLang="ko-KR" sz="2000" dirty="0" smtClean="0"/>
              <a:t>   - </a:t>
            </a:r>
            <a:r>
              <a:rPr lang="ko-KR" altLang="en-US" sz="2000" dirty="0" smtClean="0"/>
              <a:t>강화된 </a:t>
            </a:r>
            <a:r>
              <a:rPr lang="ko-KR" altLang="en-US" sz="2000" dirty="0"/>
              <a:t>산림 대책이 없을 경우 우리나라의 산림의 흡수능력은 </a:t>
            </a:r>
            <a:r>
              <a:rPr lang="en-US" altLang="ko-KR" sz="2000" dirty="0"/>
              <a:t>2018</a:t>
            </a:r>
            <a:r>
              <a:rPr lang="ko-KR" altLang="en-US" sz="2000" dirty="0"/>
              <a:t>년 </a:t>
            </a:r>
            <a:r>
              <a:rPr lang="ko-KR" altLang="en-US" sz="2000" dirty="0" smtClean="0"/>
              <a:t>  </a:t>
            </a:r>
            <a:endParaRPr lang="en-US" altLang="ko-KR" sz="2000" dirty="0" smtClean="0"/>
          </a:p>
          <a:p>
            <a:pPr fontAlgn="base">
              <a:lnSpc>
                <a:spcPct val="150000"/>
              </a:lnSpc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4,130</a:t>
            </a:r>
            <a:r>
              <a:rPr lang="ko-KR" altLang="en-US" sz="2000" dirty="0" err="1"/>
              <a:t>만톤에서</a:t>
            </a:r>
            <a:r>
              <a:rPr lang="ko-KR" altLang="en-US" sz="2000" dirty="0"/>
              <a:t> </a:t>
            </a:r>
            <a:r>
              <a:rPr lang="en-US" altLang="ko-KR" sz="2000" dirty="0"/>
              <a:t>2050</a:t>
            </a:r>
            <a:r>
              <a:rPr lang="ko-KR" altLang="en-US" sz="2000" dirty="0"/>
              <a:t>년 </a:t>
            </a:r>
            <a:r>
              <a:rPr lang="en-US" altLang="ko-KR" sz="2000" dirty="0"/>
              <a:t>1,390</a:t>
            </a:r>
            <a:r>
              <a:rPr lang="ko-KR" altLang="en-US" sz="2000" dirty="0" err="1"/>
              <a:t>만톤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감소 한다고 전망</a:t>
            </a:r>
            <a:endParaRPr lang="ko-KR" altLang="en-US" sz="2000" dirty="0"/>
          </a:p>
          <a:p>
            <a:pPr marL="342900" lvl="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2000" dirty="0"/>
              <a:t>IPCC </a:t>
            </a:r>
            <a:r>
              <a:rPr lang="ko-KR" altLang="en-US" sz="2000" dirty="0"/>
              <a:t>가이드라인에 의한 </a:t>
            </a:r>
            <a:r>
              <a:rPr lang="ko-KR" altLang="en-US" sz="2000" dirty="0" smtClean="0"/>
              <a:t>산림의 </a:t>
            </a:r>
            <a:r>
              <a:rPr lang="ko-KR" altLang="en-US" sz="2000" dirty="0"/>
              <a:t>온실가스 </a:t>
            </a:r>
            <a:r>
              <a:rPr lang="ko-KR" altLang="en-US" sz="2000" dirty="0" err="1"/>
              <a:t>흡수량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산정기준에 따르면</a:t>
            </a:r>
            <a:r>
              <a:rPr lang="en-US" altLang="ko-KR" sz="2000" dirty="0" smtClean="0"/>
              <a:t> </a:t>
            </a:r>
            <a:r>
              <a:rPr lang="ko-KR" altLang="en-US" sz="2000" dirty="0" err="1"/>
              <a:t>지상부</a:t>
            </a:r>
            <a:r>
              <a:rPr lang="en-US" altLang="ko-KR" sz="2000" dirty="0"/>
              <a:t>·</a:t>
            </a:r>
            <a:r>
              <a:rPr lang="ko-KR" altLang="en-US" sz="2000" dirty="0" err="1"/>
              <a:t>지하부</a:t>
            </a:r>
            <a:r>
              <a:rPr lang="ko-KR" altLang="en-US" sz="2000" dirty="0"/>
              <a:t> </a:t>
            </a:r>
            <a:r>
              <a:rPr lang="ko-KR" altLang="en-US" sz="2000" dirty="0" err="1"/>
              <a:t>바이오매스에만</a:t>
            </a:r>
            <a:r>
              <a:rPr lang="ko-KR" altLang="en-US" sz="2000" dirty="0"/>
              <a:t> 측정 </a:t>
            </a:r>
            <a:r>
              <a:rPr lang="en-US" altLang="ko-KR" sz="2000" dirty="0"/>
              <a:t>/ </a:t>
            </a:r>
            <a:r>
              <a:rPr lang="ko-KR" altLang="en-US" sz="2000" dirty="0" err="1"/>
              <a:t>고사목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낙엽층</a:t>
            </a:r>
            <a:r>
              <a:rPr lang="en-US" altLang="ko-KR" sz="2000" dirty="0"/>
              <a:t>, </a:t>
            </a:r>
            <a:r>
              <a:rPr lang="ko-KR" altLang="en-US" sz="2000" dirty="0"/>
              <a:t>토양탄소</a:t>
            </a:r>
            <a:r>
              <a:rPr lang="en-US" altLang="ko-KR" sz="2000" dirty="0"/>
              <a:t>, </a:t>
            </a:r>
            <a:r>
              <a:rPr lang="ko-KR" altLang="en-US" sz="2000" dirty="0"/>
              <a:t>목재제품 </a:t>
            </a:r>
            <a:r>
              <a:rPr lang="ko-KR" altLang="en-US" sz="2000" dirty="0" err="1"/>
              <a:t>미반영</a:t>
            </a:r>
            <a:r>
              <a:rPr lang="ko-KR" altLang="en-US" sz="2000" dirty="0"/>
              <a:t> 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환경부 지적</a:t>
            </a:r>
            <a:r>
              <a:rPr lang="en-US" altLang="ko-KR" sz="2000" dirty="0" smtClean="0"/>
              <a:t>: </a:t>
            </a:r>
            <a:r>
              <a:rPr lang="ko-KR" altLang="en-US" sz="2000" dirty="0"/>
              <a:t>산림 </a:t>
            </a:r>
            <a:r>
              <a:rPr lang="ko-KR" altLang="en-US" sz="2000" dirty="0" err="1"/>
              <a:t>탄소흡수량</a:t>
            </a:r>
            <a:r>
              <a:rPr lang="ko-KR" altLang="en-US" sz="2000" dirty="0"/>
              <a:t> 산정결과 심의는 관심부족 및 전문성 결여로 형식적 심의에 </a:t>
            </a:r>
            <a:r>
              <a:rPr lang="ko-KR" altLang="en-US" sz="2000" dirty="0" smtClean="0"/>
              <a:t>그침</a:t>
            </a:r>
            <a:r>
              <a:rPr lang="en-US" altLang="ko-KR" sz="2000" dirty="0" smtClean="0"/>
              <a:t>)</a:t>
            </a:r>
            <a:endParaRPr lang="ko-KR" altLang="en-US" sz="2000" dirty="0"/>
          </a:p>
          <a:p>
            <a:pPr marL="342900" lvl="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2000" dirty="0"/>
              <a:t>LULUCF </a:t>
            </a:r>
            <a:r>
              <a:rPr lang="ko-KR" altLang="en-US" sz="2000" dirty="0"/>
              <a:t>분야 온실가스 배출</a:t>
            </a:r>
            <a:r>
              <a:rPr lang="en-US" altLang="ko-KR" sz="2000" dirty="0"/>
              <a:t>·</a:t>
            </a:r>
            <a:r>
              <a:rPr lang="ko-KR" altLang="en-US" sz="2000" dirty="0" err="1"/>
              <a:t>흡수량</a:t>
            </a:r>
            <a:r>
              <a:rPr lang="ko-KR" altLang="en-US" sz="2000" dirty="0"/>
              <a:t> 국가통계 미흡</a:t>
            </a:r>
            <a:r>
              <a:rPr lang="en-US" altLang="ko-KR" sz="2000" dirty="0"/>
              <a:t>: </a:t>
            </a:r>
            <a:r>
              <a:rPr lang="ko-KR" altLang="en-US" sz="2000" dirty="0"/>
              <a:t>농경지</a:t>
            </a:r>
            <a:r>
              <a:rPr lang="en-US" altLang="ko-KR" sz="2000" dirty="0"/>
              <a:t>, </a:t>
            </a:r>
            <a:r>
              <a:rPr lang="ko-KR" altLang="en-US" sz="2000" dirty="0"/>
              <a:t>초지</a:t>
            </a:r>
            <a:r>
              <a:rPr lang="en-US" altLang="ko-KR" sz="2000" dirty="0"/>
              <a:t>, </a:t>
            </a:r>
            <a:r>
              <a:rPr lang="ko-KR" altLang="en-US" sz="2000" dirty="0"/>
              <a:t>습지</a:t>
            </a:r>
            <a:r>
              <a:rPr lang="en-US" altLang="ko-KR" sz="2000" dirty="0"/>
              <a:t>, </a:t>
            </a:r>
            <a:r>
              <a:rPr lang="ko-KR" altLang="en-US" sz="2000" dirty="0"/>
              <a:t>정주지 온실가스 </a:t>
            </a:r>
            <a:r>
              <a:rPr lang="ko-KR" altLang="en-US" sz="2000" dirty="0" err="1"/>
              <a:t>흡수량</a:t>
            </a:r>
            <a:r>
              <a:rPr lang="ko-KR" altLang="en-US" sz="2000" dirty="0"/>
              <a:t> 산출 통계근거 미흡 </a:t>
            </a:r>
            <a:r>
              <a:rPr lang="en-US" altLang="ko-KR" sz="2000" dirty="0"/>
              <a:t>(</a:t>
            </a:r>
            <a:r>
              <a:rPr lang="ko-KR" altLang="en-US" sz="2000" dirty="0"/>
              <a:t>환경부 입장</a:t>
            </a:r>
            <a:r>
              <a:rPr lang="en-US" altLang="ko-KR" sz="2000" dirty="0"/>
              <a:t>) </a:t>
            </a:r>
            <a:endParaRPr lang="en-US" altLang="ko-KR" sz="2000" dirty="0" smtClean="0"/>
          </a:p>
          <a:p>
            <a:pPr lvl="0" fontAlgn="base">
              <a:lnSpc>
                <a:spcPct val="150000"/>
              </a:lnSpc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*</a:t>
            </a:r>
            <a:r>
              <a:rPr lang="ko-KR" altLang="en-US" sz="2000" dirty="0"/>
              <a:t>농경지는 흡수가 아닌 </a:t>
            </a:r>
            <a:r>
              <a:rPr lang="en-US" altLang="ko-KR" sz="2000" dirty="0"/>
              <a:t>4</a:t>
            </a:r>
            <a:r>
              <a:rPr lang="ko-KR" altLang="en-US" sz="2000" dirty="0" err="1"/>
              <a:t>백만톤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배출로 평가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91769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497" y="169476"/>
            <a:ext cx="9108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sz="2800" b="1" dirty="0" smtClean="0"/>
              <a:t>4. </a:t>
            </a:r>
            <a:r>
              <a:rPr lang="ko-KR" altLang="en-US" sz="2800" b="1" dirty="0" smtClean="0"/>
              <a:t>오히려 </a:t>
            </a:r>
            <a:r>
              <a:rPr lang="ko-KR" altLang="en-US" sz="2800" b="1" dirty="0"/>
              <a:t>탄소를 </a:t>
            </a:r>
            <a:r>
              <a:rPr lang="ko-KR" altLang="en-US" sz="2800" b="1" dirty="0" smtClean="0"/>
              <a:t>증가시키고 생물다양성을 훼손할 우려 </a:t>
            </a:r>
            <a:endParaRPr lang="ko-KR" altLang="en-US" sz="2800" dirty="0"/>
          </a:p>
        </p:txBody>
      </p:sp>
      <p:sp>
        <p:nvSpPr>
          <p:cNvPr id="2" name="직사각형 1"/>
          <p:cNvSpPr/>
          <p:nvPr/>
        </p:nvSpPr>
        <p:spPr>
          <a:xfrm>
            <a:off x="35496" y="1476067"/>
            <a:ext cx="8924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ko-KR" sz="2000" dirty="0" smtClean="0"/>
              <a:t> </a:t>
            </a:r>
            <a:r>
              <a:rPr lang="en-US" altLang="ko-KR" sz="2000" dirty="0"/>
              <a:t>1·2</a:t>
            </a:r>
            <a:r>
              <a:rPr lang="ko-KR" altLang="en-US" sz="2000" dirty="0"/>
              <a:t>안 산림 </a:t>
            </a:r>
            <a:r>
              <a:rPr lang="ko-KR" altLang="en-US" sz="2000" dirty="0" err="1"/>
              <a:t>흡수량</a:t>
            </a:r>
            <a:r>
              <a:rPr lang="ko-KR" altLang="en-US" sz="2000" dirty="0"/>
              <a:t> </a:t>
            </a:r>
            <a:r>
              <a:rPr lang="en-US" altLang="ko-KR" sz="2000" dirty="0"/>
              <a:t>2,270</a:t>
            </a:r>
            <a:r>
              <a:rPr lang="ko-KR" altLang="en-US" sz="2000" dirty="0" err="1"/>
              <a:t>만톤</a:t>
            </a:r>
            <a:r>
              <a:rPr lang="en-US" altLang="ko-KR" sz="2000" dirty="0"/>
              <a:t>, 3</a:t>
            </a:r>
            <a:r>
              <a:rPr lang="ko-KR" altLang="en-US" sz="2000" dirty="0"/>
              <a:t>안 </a:t>
            </a:r>
            <a:r>
              <a:rPr lang="en-US" altLang="ko-KR" sz="2000" dirty="0"/>
              <a:t>2,310</a:t>
            </a:r>
            <a:r>
              <a:rPr lang="ko-KR" altLang="en-US" sz="2000" dirty="0" err="1"/>
              <a:t>만톤으로</a:t>
            </a:r>
            <a:r>
              <a:rPr lang="ko-KR" altLang="en-US" sz="2000" dirty="0"/>
              <a:t> 기존 산림청안과 거의 동일 </a:t>
            </a:r>
            <a:r>
              <a:rPr lang="en-US" altLang="ko-KR" sz="2000" dirty="0"/>
              <a:t>(</a:t>
            </a:r>
            <a:r>
              <a:rPr lang="ko-KR" altLang="en-US" sz="2000" dirty="0"/>
              <a:t>신규조림은 </a:t>
            </a:r>
            <a:r>
              <a:rPr lang="en-US" altLang="ko-KR" sz="2000" dirty="0"/>
              <a:t>1</a:t>
            </a:r>
            <a:r>
              <a:rPr lang="ko-KR" altLang="en-US" sz="2000" dirty="0" err="1"/>
              <a:t>억그루</a:t>
            </a:r>
            <a:r>
              <a:rPr lang="ko-KR" altLang="en-US" sz="2000" dirty="0"/>
              <a:t> </a:t>
            </a:r>
            <a:r>
              <a:rPr lang="en-US" altLang="ko-KR" sz="2000" dirty="0"/>
              <a:t>30</a:t>
            </a:r>
            <a:r>
              <a:rPr lang="ko-KR" altLang="en-US" sz="2000" dirty="0" err="1"/>
              <a:t>만톤밖에</a:t>
            </a:r>
            <a:r>
              <a:rPr lang="ko-KR" altLang="en-US" sz="2000" dirty="0"/>
              <a:t> 안됨</a:t>
            </a:r>
            <a:r>
              <a:rPr lang="en-US" altLang="ko-KR" sz="2000" dirty="0"/>
              <a:t>)</a:t>
            </a:r>
          </a:p>
          <a:p>
            <a:pPr marL="342900" indent="-342900" fontAlgn="base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ko-KR" sz="2000" dirty="0"/>
              <a:t>(</a:t>
            </a:r>
            <a:r>
              <a:rPr lang="ko-KR" altLang="en-US" sz="2000" dirty="0"/>
              <a:t>신규조림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재조림이</a:t>
            </a:r>
            <a:r>
              <a:rPr lang="ko-KR" altLang="en-US" sz="2000" dirty="0"/>
              <a:t> 아닌 산림경영</a:t>
            </a:r>
            <a:r>
              <a:rPr lang="en-US" altLang="ko-KR" sz="2000" dirty="0"/>
              <a:t>) </a:t>
            </a:r>
            <a:r>
              <a:rPr lang="ko-KR" altLang="en-US" sz="2000" dirty="0" err="1"/>
              <a:t>영급조정</a:t>
            </a:r>
            <a:r>
              <a:rPr lang="en-US" altLang="ko-KR" sz="2000" dirty="0"/>
              <a:t>, </a:t>
            </a:r>
            <a:r>
              <a:rPr lang="ko-KR" altLang="en-US" sz="2000" dirty="0"/>
              <a:t>벌채</a:t>
            </a:r>
            <a:r>
              <a:rPr lang="en-US" altLang="ko-KR" sz="2000" dirty="0"/>
              <a:t>·</a:t>
            </a:r>
            <a:r>
              <a:rPr lang="ko-KR" altLang="en-US" sz="2000" dirty="0"/>
              <a:t>조림을 포함하는 산림청의 ‘숲 가꾸기’ 사업이 오히려 탄소를 증가시키고 기후조절기능 감소</a:t>
            </a:r>
            <a:r>
              <a:rPr lang="en-US" altLang="ko-KR" sz="2000" dirty="0"/>
              <a:t>, </a:t>
            </a:r>
            <a:r>
              <a:rPr lang="ko-KR" altLang="en-US" sz="2000" dirty="0"/>
              <a:t>생물다양성을 훼손시킨다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pPr marL="342900" indent="-342900" fontAlgn="base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기후위기 </a:t>
            </a:r>
            <a:r>
              <a:rPr lang="ko-KR" altLang="en-US" sz="2000" dirty="0"/>
              <a:t>대책이 생물다양성 위기를 촉진하여 </a:t>
            </a:r>
            <a:r>
              <a:rPr lang="ko-KR" altLang="en-US" sz="2000" dirty="0" err="1"/>
              <a:t>숲생태계의</a:t>
            </a:r>
            <a:r>
              <a:rPr lang="ko-KR" altLang="en-US" sz="2000" dirty="0"/>
              <a:t> 건강성과 </a:t>
            </a:r>
            <a:r>
              <a:rPr lang="ko-KR" altLang="en-US" sz="2000" dirty="0" err="1"/>
              <a:t>물순환을</a:t>
            </a:r>
            <a:r>
              <a:rPr lang="ko-KR" altLang="en-US" sz="2000" dirty="0"/>
              <a:t> 교란하여 기후재난</a:t>
            </a:r>
            <a:r>
              <a:rPr lang="en-US" altLang="ko-KR" sz="2000" dirty="0"/>
              <a:t>(</a:t>
            </a:r>
            <a:r>
              <a:rPr lang="ko-KR" altLang="en-US" sz="2000" dirty="0"/>
              <a:t>산사태</a:t>
            </a:r>
            <a:r>
              <a:rPr lang="en-US" altLang="ko-KR" sz="2000" dirty="0"/>
              <a:t>, </a:t>
            </a:r>
            <a:r>
              <a:rPr lang="ko-KR" altLang="en-US" sz="2000" dirty="0"/>
              <a:t>홍수</a:t>
            </a:r>
            <a:r>
              <a:rPr lang="en-US" altLang="ko-KR" sz="2000" dirty="0"/>
              <a:t>, </a:t>
            </a:r>
            <a:r>
              <a:rPr lang="ko-KR" altLang="en-US" sz="2000" dirty="0"/>
              <a:t>가뭄 등</a:t>
            </a:r>
            <a:r>
              <a:rPr lang="en-US" altLang="ko-KR" sz="2000" dirty="0"/>
              <a:t>) </a:t>
            </a:r>
            <a:r>
              <a:rPr lang="ko-KR" altLang="en-US" sz="2000" dirty="0"/>
              <a:t>발생 증대 우려 </a:t>
            </a:r>
          </a:p>
        </p:txBody>
      </p:sp>
    </p:spTree>
    <p:extLst>
      <p:ext uri="{BB962C8B-B14F-4D97-AF65-F5344CB8AC3E}">
        <p14:creationId xmlns:p14="http://schemas.microsoft.com/office/powerpoint/2010/main" val="2739038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496" y="241484"/>
            <a:ext cx="92736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US" altLang="ko-KR" sz="2800" b="1" dirty="0" smtClean="0"/>
              <a:t>5. </a:t>
            </a:r>
            <a:r>
              <a:rPr lang="ko-KR" altLang="en-US" sz="2800" b="1" dirty="0" smtClean="0"/>
              <a:t>자연기반해법으로서 </a:t>
            </a:r>
            <a:r>
              <a:rPr lang="ko-KR" altLang="en-US" sz="2800" b="1" dirty="0" err="1"/>
              <a:t>흡수원</a:t>
            </a:r>
            <a:r>
              <a:rPr lang="ko-KR" altLang="en-US" sz="2800" b="1" dirty="0"/>
              <a:t> 정책의 올바른 접근 필요 </a:t>
            </a:r>
            <a:endParaRPr lang="ko-KR" altLang="en-US" sz="2800" dirty="0"/>
          </a:p>
        </p:txBody>
      </p:sp>
      <p:sp>
        <p:nvSpPr>
          <p:cNvPr id="2" name="직사각형 1"/>
          <p:cNvSpPr/>
          <p:nvPr/>
        </p:nvSpPr>
        <p:spPr>
          <a:xfrm>
            <a:off x="35496" y="1196752"/>
            <a:ext cx="89249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지금 </a:t>
            </a:r>
            <a:r>
              <a:rPr lang="ko-KR" altLang="en-US" sz="2000" dirty="0"/>
              <a:t>시나리오는 </a:t>
            </a:r>
            <a:r>
              <a:rPr lang="ko-KR" altLang="en-US" sz="2000" dirty="0" err="1"/>
              <a:t>흡수원의</a:t>
            </a:r>
            <a:r>
              <a:rPr lang="ko-KR" altLang="en-US" sz="2000" dirty="0"/>
              <a:t> </a:t>
            </a:r>
            <a:r>
              <a:rPr lang="ko-KR" altLang="en-US" sz="2000" dirty="0" err="1"/>
              <a:t>지속가능하지</a:t>
            </a:r>
            <a:r>
              <a:rPr lang="ko-KR" altLang="en-US" sz="2000" dirty="0"/>
              <a:t> 않는 ‘관리’에 중점을 두고 </a:t>
            </a:r>
            <a:r>
              <a:rPr lang="ko-KR" altLang="en-US" sz="2000" dirty="0" smtClean="0"/>
              <a:t>있다</a:t>
            </a:r>
            <a:endParaRPr lang="en-US" altLang="ko-KR" sz="2000" dirty="0" smtClean="0"/>
          </a:p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파리협정 </a:t>
            </a:r>
            <a:r>
              <a:rPr lang="ko-KR" altLang="en-US" sz="2000" dirty="0"/>
              <a:t>제</a:t>
            </a:r>
            <a:r>
              <a:rPr lang="en-US" altLang="ko-KR" sz="2000" dirty="0"/>
              <a:t>5</a:t>
            </a:r>
            <a:r>
              <a:rPr lang="ko-KR" altLang="en-US" sz="2000" dirty="0"/>
              <a:t>조에서도 </a:t>
            </a:r>
            <a:r>
              <a:rPr lang="ko-KR" altLang="en-US" sz="2000" dirty="0" smtClean="0"/>
              <a:t>온실가스 </a:t>
            </a:r>
            <a:r>
              <a:rPr lang="ko-KR" altLang="en-US" sz="2000" dirty="0" err="1"/>
              <a:t>흡수원</a:t>
            </a:r>
            <a:r>
              <a:rPr lang="ko-KR" altLang="en-US" sz="2000" dirty="0"/>
              <a:t> 및 저장고를 적절히 보전하고</a:t>
            </a:r>
            <a:r>
              <a:rPr lang="en-US" altLang="ko-KR" sz="2000" dirty="0"/>
              <a:t>, </a:t>
            </a:r>
            <a:r>
              <a:rPr lang="ko-KR" altLang="en-US" sz="2000" dirty="0"/>
              <a:t>증진하는 조치를 </a:t>
            </a:r>
            <a:r>
              <a:rPr lang="ko-KR" altLang="en-US" sz="2000" dirty="0" err="1"/>
              <a:t>해야한다고</a:t>
            </a:r>
            <a:r>
              <a:rPr lang="ko-KR" altLang="en-US" sz="2000" dirty="0"/>
              <a:t> 규정하고 있다</a:t>
            </a:r>
            <a:r>
              <a:rPr lang="en-US" altLang="ko-KR" sz="2000" dirty="0"/>
              <a:t>. </a:t>
            </a:r>
            <a:r>
              <a:rPr lang="ko-KR" altLang="en-US" sz="2000" dirty="0"/>
              <a:t>생물다양성 보전과 기후변화 등과의 공동효과를 고려할 수 있는 방안을 마련하는 것을 강조하고 </a:t>
            </a:r>
            <a:r>
              <a:rPr lang="ko-KR" altLang="en-US" sz="2000" dirty="0" smtClean="0"/>
              <a:t>있다</a:t>
            </a:r>
            <a:endParaRPr lang="en-US" altLang="ko-KR" sz="2000" dirty="0" smtClean="0"/>
          </a:p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marL="342900" indent="-342900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최근 </a:t>
            </a:r>
            <a:r>
              <a:rPr lang="en-US" altLang="ko-KR" sz="2000" dirty="0"/>
              <a:t>IPBES-IPCC </a:t>
            </a:r>
            <a:r>
              <a:rPr lang="ko-KR" altLang="en-US" sz="2000" dirty="0"/>
              <a:t>생물다양성과 기후변화 공동 보고서 </a:t>
            </a:r>
            <a:r>
              <a:rPr lang="en-US" altLang="ko-KR" sz="2000" dirty="0"/>
              <a:t>: </a:t>
            </a:r>
            <a:r>
              <a:rPr lang="ko-KR" altLang="en-US" sz="2000" dirty="0"/>
              <a:t>생물다양성 손실과 기후변화 완화를 동시에 </a:t>
            </a:r>
            <a:r>
              <a:rPr lang="ko-KR" altLang="en-US" sz="2000" dirty="0" err="1" smtClean="0"/>
              <a:t>해결하야</a:t>
            </a:r>
            <a:r>
              <a:rPr lang="ko-KR" altLang="en-US" sz="2000" dirty="0" smtClean="0"/>
              <a:t> 하고 다른 </a:t>
            </a:r>
            <a:r>
              <a:rPr lang="ko-KR" altLang="en-US" sz="2000" dirty="0"/>
              <a:t>부문에서 완화 조치를 지연시키는 데 사용하면 </a:t>
            </a:r>
            <a:r>
              <a:rPr lang="ko-KR" altLang="en-US" sz="2000" dirty="0" err="1" smtClean="0"/>
              <a:t>안된다고</a:t>
            </a:r>
            <a:r>
              <a:rPr lang="ko-KR" altLang="en-US" sz="2000" dirty="0" smtClean="0"/>
              <a:t> 명시</a:t>
            </a:r>
            <a:r>
              <a:rPr lang="en-US" altLang="ko-KR" sz="2000" dirty="0" smtClean="0"/>
              <a:t>. </a:t>
            </a:r>
            <a:r>
              <a:rPr lang="ko-KR" altLang="en-US" sz="2000" dirty="0"/>
              <a:t>기후위기와 생물다양성 위기를 </a:t>
            </a:r>
            <a:r>
              <a:rPr lang="ko-KR" altLang="en-US" sz="2000" dirty="0" smtClean="0"/>
              <a:t>극복하려면 </a:t>
            </a:r>
            <a:r>
              <a:rPr lang="ko-KR" altLang="en-US" sz="2000" dirty="0"/>
              <a:t>이전에 시도한 적이 없는 빠르고 광범위한 조치가 필요하다 </a:t>
            </a:r>
          </a:p>
        </p:txBody>
      </p:sp>
    </p:spTree>
    <p:extLst>
      <p:ext uri="{BB962C8B-B14F-4D97-AF65-F5344CB8AC3E}">
        <p14:creationId xmlns:p14="http://schemas.microsoft.com/office/powerpoint/2010/main" val="995878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875</Words>
  <Application>Microsoft Office PowerPoint</Application>
  <PresentationFormat>화면 슬라이드 쇼(4:3)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samsung</dc:creator>
  <cp:lastModifiedBy>samsung</cp:lastModifiedBy>
  <cp:revision>5</cp:revision>
  <dcterms:created xsi:type="dcterms:W3CDTF">2021-08-12T05:22:08Z</dcterms:created>
  <dcterms:modified xsi:type="dcterms:W3CDTF">2021-08-12T06:03:55Z</dcterms:modified>
</cp:coreProperties>
</file>