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575" r:id="rId3"/>
    <p:sldId id="578" r:id="rId4"/>
    <p:sldId id="576" r:id="rId5"/>
    <p:sldId id="558" r:id="rId6"/>
    <p:sldId id="577" r:id="rId7"/>
    <p:sldId id="566" r:id="rId8"/>
    <p:sldId id="290" r:id="rId9"/>
    <p:sldId id="306" r:id="rId10"/>
    <p:sldId id="574" r:id="rId11"/>
    <p:sldId id="488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247B55-626E-4B3C-8910-1A9754D2A40D}" v="26" dt="2021-08-12T06:38:44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이 명박" userId="05ed49b81273243c" providerId="LiveId" clId="{A2247B55-626E-4B3C-8910-1A9754D2A40D}"/>
    <pc:docChg chg="custSel addSld modSld">
      <pc:chgData name="이 명박" userId="05ed49b81273243c" providerId="LiveId" clId="{A2247B55-626E-4B3C-8910-1A9754D2A40D}" dt="2021-08-12T06:38:44.643" v="357" actId="20577"/>
      <pc:docMkLst>
        <pc:docMk/>
      </pc:docMkLst>
      <pc:sldChg chg="modSp mod">
        <pc:chgData name="이 명박" userId="05ed49b81273243c" providerId="LiveId" clId="{A2247B55-626E-4B3C-8910-1A9754D2A40D}" dt="2021-08-12T05:48:32.957" v="0" actId="1076"/>
        <pc:sldMkLst>
          <pc:docMk/>
          <pc:sldMk cId="2114421039" sldId="256"/>
        </pc:sldMkLst>
        <pc:spChg chg="mod">
          <ac:chgData name="이 명박" userId="05ed49b81273243c" providerId="LiveId" clId="{A2247B55-626E-4B3C-8910-1A9754D2A40D}" dt="2021-08-12T05:48:32.957" v="0" actId="1076"/>
          <ac:spMkLst>
            <pc:docMk/>
            <pc:sldMk cId="2114421039" sldId="256"/>
            <ac:spMk id="3" creationId="{7E3C00F6-1B1B-45F5-AFD4-17C57F70B718}"/>
          </ac:spMkLst>
        </pc:spChg>
      </pc:sldChg>
      <pc:sldChg chg="modSp add mod">
        <pc:chgData name="이 명박" userId="05ed49b81273243c" providerId="LiveId" clId="{A2247B55-626E-4B3C-8910-1A9754D2A40D}" dt="2021-08-12T05:51:57.861" v="194" actId="1076"/>
        <pc:sldMkLst>
          <pc:docMk/>
          <pc:sldMk cId="623359858" sldId="290"/>
        </pc:sldMkLst>
        <pc:spChg chg="mod">
          <ac:chgData name="이 명박" userId="05ed49b81273243c" providerId="LiveId" clId="{A2247B55-626E-4B3C-8910-1A9754D2A40D}" dt="2021-08-12T05:51:57.861" v="194" actId="1076"/>
          <ac:spMkLst>
            <pc:docMk/>
            <pc:sldMk cId="623359858" sldId="290"/>
            <ac:spMk id="5" creationId="{DD0C8436-2A74-47D5-A538-B4133A9ECE86}"/>
          </ac:spMkLst>
        </pc:spChg>
      </pc:sldChg>
      <pc:sldChg chg="modSp mod">
        <pc:chgData name="이 명박" userId="05ed49b81273243c" providerId="LiveId" clId="{A2247B55-626E-4B3C-8910-1A9754D2A40D}" dt="2021-08-12T06:38:44.643" v="357" actId="20577"/>
        <pc:sldMkLst>
          <pc:docMk/>
          <pc:sldMk cId="2077653663" sldId="575"/>
        </pc:sldMkLst>
        <pc:spChg chg="mod">
          <ac:chgData name="이 명박" userId="05ed49b81273243c" providerId="LiveId" clId="{A2247B55-626E-4B3C-8910-1A9754D2A40D}" dt="2021-08-12T06:38:44.643" v="357" actId="20577"/>
          <ac:spMkLst>
            <pc:docMk/>
            <pc:sldMk cId="2077653663" sldId="575"/>
            <ac:spMk id="3" creationId="{E7350541-9272-4824-BBF9-1C135FC8959A}"/>
          </ac:spMkLst>
        </pc:spChg>
      </pc:sldChg>
      <pc:sldChg chg="modSp mod">
        <pc:chgData name="이 명박" userId="05ed49b81273243c" providerId="LiveId" clId="{A2247B55-626E-4B3C-8910-1A9754D2A40D}" dt="2021-08-12T06:26:36.533" v="250" actId="20577"/>
        <pc:sldMkLst>
          <pc:docMk/>
          <pc:sldMk cId="1241748704" sldId="576"/>
        </pc:sldMkLst>
        <pc:spChg chg="mod">
          <ac:chgData name="이 명박" userId="05ed49b81273243c" providerId="LiveId" clId="{A2247B55-626E-4B3C-8910-1A9754D2A40D}" dt="2021-08-12T06:26:36.533" v="250" actId="20577"/>
          <ac:spMkLst>
            <pc:docMk/>
            <pc:sldMk cId="1241748704" sldId="576"/>
            <ac:spMk id="3" creationId="{16852368-E2EB-4FD3-ACE4-032C0718AD3B}"/>
          </ac:spMkLst>
        </pc:spChg>
      </pc:sldChg>
      <pc:sldChg chg="addSp delSp modSp new mod">
        <pc:chgData name="이 명박" userId="05ed49b81273243c" providerId="LiveId" clId="{A2247B55-626E-4B3C-8910-1A9754D2A40D}" dt="2021-08-12T06:32:42.065" v="296" actId="1035"/>
        <pc:sldMkLst>
          <pc:docMk/>
          <pc:sldMk cId="3961127548" sldId="577"/>
        </pc:sldMkLst>
        <pc:spChg chg="mod">
          <ac:chgData name="이 명박" userId="05ed49b81273243c" providerId="LiveId" clId="{A2247B55-626E-4B3C-8910-1A9754D2A40D}" dt="2021-08-12T06:32:42.065" v="296" actId="1035"/>
          <ac:spMkLst>
            <pc:docMk/>
            <pc:sldMk cId="3961127548" sldId="577"/>
            <ac:spMk id="2" creationId="{FF907E56-08BA-497C-A9F4-0C7A73D6E135}"/>
          </ac:spMkLst>
        </pc:spChg>
        <pc:spChg chg="del">
          <ac:chgData name="이 명박" userId="05ed49b81273243c" providerId="LiveId" clId="{A2247B55-626E-4B3C-8910-1A9754D2A40D}" dt="2021-08-12T06:26:48.075" v="254"/>
          <ac:spMkLst>
            <pc:docMk/>
            <pc:sldMk cId="3961127548" sldId="577"/>
            <ac:spMk id="3" creationId="{75460968-DCCD-4283-A1AB-E4CD096B1174}"/>
          </ac:spMkLst>
        </pc:spChg>
        <pc:graphicFrameChg chg="add mod">
          <ac:chgData name="이 명박" userId="05ed49b81273243c" providerId="LiveId" clId="{A2247B55-626E-4B3C-8910-1A9754D2A40D}" dt="2021-08-12T06:26:44.088" v="253"/>
          <ac:graphicFrameMkLst>
            <pc:docMk/>
            <pc:sldMk cId="3961127548" sldId="577"/>
            <ac:graphicFrameMk id="4" creationId="{6D27F8A5-5884-452F-B875-31AA7CD9DE06}"/>
          </ac:graphicFrameMkLst>
        </pc:graphicFrameChg>
        <pc:picChg chg="add mod">
          <ac:chgData name="이 명박" userId="05ed49b81273243c" providerId="LiveId" clId="{A2247B55-626E-4B3C-8910-1A9754D2A40D}" dt="2021-08-12T06:32:37.114" v="281" actId="14100"/>
          <ac:picMkLst>
            <pc:docMk/>
            <pc:sldMk cId="3961127548" sldId="577"/>
            <ac:picMk id="5" creationId="{91CBD120-109A-4E58-895C-72173D07CDBD}"/>
          </ac:picMkLst>
        </pc:picChg>
      </pc:sldChg>
      <pc:sldChg chg="addSp delSp modSp new mod">
        <pc:chgData name="이 명박" userId="05ed49b81273243c" providerId="LiveId" clId="{A2247B55-626E-4B3C-8910-1A9754D2A40D}" dt="2021-08-12T06:38:28.571" v="304" actId="478"/>
        <pc:sldMkLst>
          <pc:docMk/>
          <pc:sldMk cId="4046332385" sldId="578"/>
        </pc:sldMkLst>
        <pc:spChg chg="mod">
          <ac:chgData name="이 명박" userId="05ed49b81273243c" providerId="LiveId" clId="{A2247B55-626E-4B3C-8910-1A9754D2A40D}" dt="2021-08-12T06:38:24.246" v="303" actId="404"/>
          <ac:spMkLst>
            <pc:docMk/>
            <pc:sldMk cId="4046332385" sldId="578"/>
            <ac:spMk id="2" creationId="{FC396D2F-2442-48EB-B33D-6C6DE3406C3B}"/>
          </ac:spMkLst>
        </pc:spChg>
        <pc:spChg chg="del">
          <ac:chgData name="이 명박" userId="05ed49b81273243c" providerId="LiveId" clId="{A2247B55-626E-4B3C-8910-1A9754D2A40D}" dt="2021-08-12T06:38:28.571" v="304" actId="478"/>
          <ac:spMkLst>
            <pc:docMk/>
            <pc:sldMk cId="4046332385" sldId="578"/>
            <ac:spMk id="3" creationId="{F8E42B1D-1182-41BE-854A-426E5ECBC798}"/>
          </ac:spMkLst>
        </pc:spChg>
        <pc:picChg chg="add mod">
          <ac:chgData name="이 명박" userId="05ed49b81273243c" providerId="LiveId" clId="{A2247B55-626E-4B3C-8910-1A9754D2A40D}" dt="2021-08-12T06:38:13.632" v="300" actId="962"/>
          <ac:picMkLst>
            <pc:docMk/>
            <pc:sldMk cId="4046332385" sldId="578"/>
            <ac:picMk id="5" creationId="{282EC7AF-B7BA-4348-A894-6FC6D4F639F3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gugi\Documents\20201219%20&#52397;&#45380;&#52397;%20&#48156;&#5436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2017 현재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og"/>
            <c:dispRSqr val="1"/>
            <c:dispEq val="1"/>
            <c:trendlineLbl>
              <c:layout>
                <c:manualLayout>
                  <c:x val="-3.854433496359403E-2"/>
                  <c:y val="-0.26077743599268144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</c:trendlineLbl>
          </c:trendline>
          <c:xVal>
            <c:numRef>
              <c:f>'주행세 도시별계수 결정'!$H$2:$H$163</c:f>
              <c:numCache>
                <c:formatCode>0</c:formatCode>
                <c:ptCount val="162"/>
                <c:pt idx="0">
                  <c:v>16102.26611570248</c:v>
                </c:pt>
                <c:pt idx="1">
                  <c:v>2382.7171109200344</c:v>
                </c:pt>
                <c:pt idx="2">
                  <c:v>2881.6194181952937</c:v>
                </c:pt>
                <c:pt idx="3">
                  <c:v>1637.9916317991631</c:v>
                </c:pt>
                <c:pt idx="4">
                  <c:v>3885.1477391434109</c:v>
                </c:pt>
                <c:pt idx="5">
                  <c:v>5864.2749924947457</c:v>
                </c:pt>
                <c:pt idx="6">
                  <c:v>7770.4607789358197</c:v>
                </c:pt>
                <c:pt idx="7">
                  <c:v>10201.36845706466</c:v>
                </c:pt>
                <c:pt idx="8">
                  <c:v>5372.3448614177087</c:v>
                </c:pt>
                <c:pt idx="9">
                  <c:v>6868.9935064935062</c:v>
                </c:pt>
                <c:pt idx="10">
                  <c:v>15887.425149700599</c:v>
                </c:pt>
                <c:pt idx="11">
                  <c:v>8687.818181818182</c:v>
                </c:pt>
                <c:pt idx="12">
                  <c:v>2757.7445805843545</c:v>
                </c:pt>
                <c:pt idx="13">
                  <c:v>4589.7389558232926</c:v>
                </c:pt>
                <c:pt idx="14">
                  <c:v>9897.1995043370516</c:v>
                </c:pt>
                <c:pt idx="15">
                  <c:v>1364.7194910352805</c:v>
                </c:pt>
                <c:pt idx="16">
                  <c:v>3009.5513105286541</c:v>
                </c:pt>
                <c:pt idx="17">
                  <c:v>1449.719462940727</c:v>
                </c:pt>
                <c:pt idx="18">
                  <c:v>1685.7365101374774</c:v>
                </c:pt>
                <c:pt idx="19">
                  <c:v>4921.2765957446809</c:v>
                </c:pt>
                <c:pt idx="20">
                  <c:v>776.81152694958121</c:v>
                </c:pt>
                <c:pt idx="21">
                  <c:v>964.2637547492676</c:v>
                </c:pt>
                <c:pt idx="22">
                  <c:v>643.10944607974318</c:v>
                </c:pt>
                <c:pt idx="23">
                  <c:v>671.20069605568449</c:v>
                </c:pt>
                <c:pt idx="24">
                  <c:v>4437.5558441558442</c:v>
                </c:pt>
                <c:pt idx="25">
                  <c:v>331.23012431338532</c:v>
                </c:pt>
                <c:pt idx="26">
                  <c:v>460.22197654505646</c:v>
                </c:pt>
                <c:pt idx="27">
                  <c:v>1041.2770236299648</c:v>
                </c:pt>
                <c:pt idx="28">
                  <c:v>1020.4787790089902</c:v>
                </c:pt>
                <c:pt idx="29">
                  <c:v>184.10178016667487</c:v>
                </c:pt>
                <c:pt idx="30">
                  <c:v>185.94937321523642</c:v>
                </c:pt>
                <c:pt idx="31">
                  <c:v>129.0450097401488</c:v>
                </c:pt>
                <c:pt idx="32">
                  <c:v>67.545092700827126</c:v>
                </c:pt>
                <c:pt idx="33">
                  <c:v>2774.933257918552</c:v>
                </c:pt>
                <c:pt idx="34">
                  <c:v>594.81505376344091</c:v>
                </c:pt>
                <c:pt idx="35">
                  <c:v>636.97778886947845</c:v>
                </c:pt>
                <c:pt idx="36">
                  <c:v>74.262648774242507</c:v>
                </c:pt>
                <c:pt idx="37">
                  <c:v>1501.591656028465</c:v>
                </c:pt>
                <c:pt idx="38">
                  <c:v>1090.5532516493874</c:v>
                </c:pt>
                <c:pt idx="39">
                  <c:v>2986.3712574850301</c:v>
                </c:pt>
                <c:pt idx="40">
                  <c:v>2830.8886827458255</c:v>
                </c:pt>
                <c:pt idx="41">
                  <c:v>463.95833333333331</c:v>
                </c:pt>
                <c:pt idx="42">
                  <c:v>138.80051563810215</c:v>
                </c:pt>
                <c:pt idx="43">
                  <c:v>346.03307537368812</c:v>
                </c:pt>
                <c:pt idx="44">
                  <c:v>990.11538340616846</c:v>
                </c:pt>
                <c:pt idx="45">
                  <c:v>725.13175230566537</c:v>
                </c:pt>
                <c:pt idx="46">
                  <c:v>332.85708024718411</c:v>
                </c:pt>
                <c:pt idx="47">
                  <c:v>194.44087256027555</c:v>
                </c:pt>
                <c:pt idx="48">
                  <c:v>237.91639451338995</c:v>
                </c:pt>
                <c:pt idx="49">
                  <c:v>231.45439827307069</c:v>
                </c:pt>
                <c:pt idx="50">
                  <c:v>309.98622513637116</c:v>
                </c:pt>
                <c:pt idx="51">
                  <c:v>204.42824773413898</c:v>
                </c:pt>
                <c:pt idx="52">
                  <c:v>483.02556237218812</c:v>
                </c:pt>
                <c:pt idx="53">
                  <c:v>685.53896103896102</c:v>
                </c:pt>
                <c:pt idx="54">
                  <c:v>1121.3076889867461</c:v>
                </c:pt>
                <c:pt idx="55">
                  <c:v>572.5289571454116</c:v>
                </c:pt>
                <c:pt idx="56">
                  <c:v>613.63592233009706</c:v>
                </c:pt>
                <c:pt idx="57">
                  <c:v>393.2969009407858</c:v>
                </c:pt>
                <c:pt idx="58">
                  <c:v>572.24958040539286</c:v>
                </c:pt>
                <c:pt idx="59">
                  <c:v>3197.5934012615235</c:v>
                </c:pt>
                <c:pt idx="60">
                  <c:v>254.29055022209482</c:v>
                </c:pt>
                <c:pt idx="61">
                  <c:v>293.82790815039112</c:v>
                </c:pt>
                <c:pt idx="62">
                  <c:v>475.77671129072996</c:v>
                </c:pt>
                <c:pt idx="63">
                  <c:v>4733.7390263367915</c:v>
                </c:pt>
                <c:pt idx="64">
                  <c:v>113.00978260869566</c:v>
                </c:pt>
                <c:pt idx="65">
                  <c:v>272.69179600886918</c:v>
                </c:pt>
                <c:pt idx="66">
                  <c:v>160.13079413069553</c:v>
                </c:pt>
                <c:pt idx="67">
                  <c:v>220.7174402884182</c:v>
                </c:pt>
                <c:pt idx="68">
                  <c:v>125.74665293511843</c:v>
                </c:pt>
                <c:pt idx="69">
                  <c:v>674.07743746388178</c:v>
                </c:pt>
                <c:pt idx="70">
                  <c:v>135.82953419226956</c:v>
                </c:pt>
                <c:pt idx="71">
                  <c:v>111.58448389217619</c:v>
                </c:pt>
                <c:pt idx="72">
                  <c:v>83.859884524680822</c:v>
                </c:pt>
                <c:pt idx="73">
                  <c:v>614.5879798677588</c:v>
                </c:pt>
                <c:pt idx="74">
                  <c:v>408.27717830140205</c:v>
                </c:pt>
                <c:pt idx="75">
                  <c:v>39.988599348534201</c:v>
                </c:pt>
                <c:pt idx="76">
                  <c:v>79.159101648966598</c:v>
                </c:pt>
                <c:pt idx="77">
                  <c:v>118.29698584887953</c:v>
                </c:pt>
                <c:pt idx="78">
                  <c:v>110.11400353593855</c:v>
                </c:pt>
                <c:pt idx="79">
                  <c:v>168.45729366602686</c:v>
                </c:pt>
                <c:pt idx="80">
                  <c:v>602.55057167985922</c:v>
                </c:pt>
                <c:pt idx="81">
                  <c:v>83.658964143426289</c:v>
                </c:pt>
                <c:pt idx="82">
                  <c:v>83.940724478594944</c:v>
                </c:pt>
                <c:pt idx="83">
                  <c:v>180.13909951367461</c:v>
                </c:pt>
                <c:pt idx="84">
                  <c:v>183.86631054645204</c:v>
                </c:pt>
                <c:pt idx="85">
                  <c:v>170.9626307922272</c:v>
                </c:pt>
                <c:pt idx="86">
                  <c:v>521.78597212195257</c:v>
                </c:pt>
                <c:pt idx="87">
                  <c:v>64.379062761885351</c:v>
                </c:pt>
                <c:pt idx="88">
                  <c:v>59.332237258125716</c:v>
                </c:pt>
                <c:pt idx="89">
                  <c:v>207.45994499047913</c:v>
                </c:pt>
                <c:pt idx="90">
                  <c:v>785.09021842355173</c:v>
                </c:pt>
                <c:pt idx="91">
                  <c:v>148.24002064059562</c:v>
                </c:pt>
                <c:pt idx="92">
                  <c:v>114.25800193986422</c:v>
                </c:pt>
                <c:pt idx="93">
                  <c:v>73.498328273317711</c:v>
                </c:pt>
                <c:pt idx="94">
                  <c:v>124.22497528063748</c:v>
                </c:pt>
                <c:pt idx="95">
                  <c:v>113.64058329787646</c:v>
                </c:pt>
                <c:pt idx="96">
                  <c:v>64.414525084762417</c:v>
                </c:pt>
                <c:pt idx="97">
                  <c:v>165.63039089741238</c:v>
                </c:pt>
                <c:pt idx="98">
                  <c:v>168.23903213980202</c:v>
                </c:pt>
                <c:pt idx="99">
                  <c:v>228.57947251064212</c:v>
                </c:pt>
                <c:pt idx="100">
                  <c:v>155.94688982604112</c:v>
                </c:pt>
                <c:pt idx="101">
                  <c:v>75.108766233766232</c:v>
                </c:pt>
                <c:pt idx="102">
                  <c:v>95.8046875</c:v>
                </c:pt>
                <c:pt idx="103">
                  <c:v>98.259038028006771</c:v>
                </c:pt>
                <c:pt idx="104">
                  <c:v>88.903031705623704</c:v>
                </c:pt>
                <c:pt idx="105">
                  <c:v>31.669039145907472</c:v>
                </c:pt>
                <c:pt idx="106">
                  <c:v>102.57134103641457</c:v>
                </c:pt>
                <c:pt idx="107">
                  <c:v>139.39376992338237</c:v>
                </c:pt>
                <c:pt idx="108">
                  <c:v>29.902469675445303</c:v>
                </c:pt>
                <c:pt idx="109">
                  <c:v>20.081270196068903</c:v>
                </c:pt>
                <c:pt idx="110">
                  <c:v>51.424265259984928</c:v>
                </c:pt>
                <c:pt idx="111">
                  <c:v>61.06785541390996</c:v>
                </c:pt>
                <c:pt idx="112">
                  <c:v>51.970065177382125</c:v>
                </c:pt>
                <c:pt idx="113">
                  <c:v>88.997068943545301</c:v>
                </c:pt>
                <c:pt idx="114">
                  <c:v>75.355099625172627</c:v>
                </c:pt>
                <c:pt idx="115">
                  <c:v>48.922619047619051</c:v>
                </c:pt>
                <c:pt idx="116">
                  <c:v>119.29052409540807</c:v>
                </c:pt>
                <c:pt idx="117">
                  <c:v>20.749519082337855</c:v>
                </c:pt>
                <c:pt idx="118">
                  <c:v>46.769101241843821</c:v>
                </c:pt>
                <c:pt idx="119">
                  <c:v>35.770670356376279</c:v>
                </c:pt>
                <c:pt idx="120">
                  <c:v>96.975923379012073</c:v>
                </c:pt>
                <c:pt idx="121">
                  <c:v>65.853109886401981</c:v>
                </c:pt>
                <c:pt idx="122">
                  <c:v>78.342358183307681</c:v>
                </c:pt>
                <c:pt idx="123">
                  <c:v>17.971842533403365</c:v>
                </c:pt>
                <c:pt idx="124">
                  <c:v>31.972482329982455</c:v>
                </c:pt>
                <c:pt idx="125">
                  <c:v>22.555828220858896</c:v>
                </c:pt>
                <c:pt idx="126">
                  <c:v>68.258824947999869</c:v>
                </c:pt>
                <c:pt idx="127">
                  <c:v>63.761363401047809</c:v>
                </c:pt>
                <c:pt idx="128">
                  <c:v>39.074364692602074</c:v>
                </c:pt>
                <c:pt idx="129">
                  <c:v>28.462114904246462</c:v>
                </c:pt>
                <c:pt idx="130">
                  <c:v>26.455533681417446</c:v>
                </c:pt>
                <c:pt idx="131">
                  <c:v>43.750993798696136</c:v>
                </c:pt>
                <c:pt idx="132">
                  <c:v>118.59632873021219</c:v>
                </c:pt>
                <c:pt idx="133">
                  <c:v>49.477907129332813</c:v>
                </c:pt>
                <c:pt idx="134">
                  <c:v>83.784505109043764</c:v>
                </c:pt>
                <c:pt idx="135">
                  <c:v>64.043041606886661</c:v>
                </c:pt>
                <c:pt idx="136">
                  <c:v>151.31528575334974</c:v>
                </c:pt>
                <c:pt idx="137">
                  <c:v>66.864955124191184</c:v>
                </c:pt>
                <c:pt idx="138">
                  <c:v>93.297870497115042</c:v>
                </c:pt>
                <c:pt idx="139">
                  <c:v>40.453243444270363</c:v>
                </c:pt>
                <c:pt idx="140">
                  <c:v>34.892414527206832</c:v>
                </c:pt>
                <c:pt idx="141">
                  <c:v>61.248984748668889</c:v>
                </c:pt>
                <c:pt idx="142">
                  <c:v>111.05168769615065</c:v>
                </c:pt>
                <c:pt idx="143">
                  <c:v>56.271006868332599</c:v>
                </c:pt>
                <c:pt idx="144">
                  <c:v>53.266936299292212</c:v>
                </c:pt>
                <c:pt idx="145">
                  <c:v>41.539435465852385</c:v>
                </c:pt>
                <c:pt idx="146">
                  <c:v>54.699539481073799</c:v>
                </c:pt>
                <c:pt idx="147">
                  <c:v>57.38894175734756</c:v>
                </c:pt>
                <c:pt idx="148">
                  <c:v>34.620817578654488</c:v>
                </c:pt>
                <c:pt idx="149">
                  <c:v>182.75977280320748</c:v>
                </c:pt>
                <c:pt idx="150">
                  <c:v>55.053981106612689</c:v>
                </c:pt>
                <c:pt idx="151">
                  <c:v>73.923619004319164</c:v>
                </c:pt>
                <c:pt idx="152">
                  <c:v>70.234493192133129</c:v>
                </c:pt>
                <c:pt idx="153">
                  <c:v>25.768757687576876</c:v>
                </c:pt>
                <c:pt idx="154">
                  <c:v>45.209599677829374</c:v>
                </c:pt>
                <c:pt idx="155">
                  <c:v>29.13760862391376</c:v>
                </c:pt>
                <c:pt idx="156">
                  <c:v>66.399670450384463</c:v>
                </c:pt>
                <c:pt idx="157">
                  <c:v>88.563884595569291</c:v>
                </c:pt>
                <c:pt idx="158">
                  <c:v>46.285034771352016</c:v>
                </c:pt>
                <c:pt idx="159">
                  <c:v>133.92320702799586</c:v>
                </c:pt>
                <c:pt idx="160">
                  <c:v>78.162144559409086</c:v>
                </c:pt>
                <c:pt idx="161">
                  <c:v>147.9041095890411</c:v>
                </c:pt>
              </c:numCache>
            </c:numRef>
          </c:xVal>
          <c:yVal>
            <c:numRef>
              <c:f>'주행세 도시별계수 결정'!$K$2:$K$163</c:f>
              <c:numCache>
                <c:formatCode>0</c:formatCode>
                <c:ptCount val="162"/>
                <c:pt idx="0">
                  <c:v>3489.8224375995123</c:v>
                </c:pt>
                <c:pt idx="1">
                  <c:v>5562.7094806250398</c:v>
                </c:pt>
                <c:pt idx="2">
                  <c:v>4966.019545346785</c:v>
                </c:pt>
                <c:pt idx="3">
                  <c:v>4913.8719369949422</c:v>
                </c:pt>
                <c:pt idx="4">
                  <c:v>4877.912888443163</c:v>
                </c:pt>
                <c:pt idx="5">
                  <c:v>4582.5625457860979</c:v>
                </c:pt>
                <c:pt idx="6">
                  <c:v>4420.229750848127</c:v>
                </c:pt>
                <c:pt idx="7">
                  <c:v>4400.9245756437085</c:v>
                </c:pt>
                <c:pt idx="8">
                  <c:v>4380.2311677959342</c:v>
                </c:pt>
                <c:pt idx="9">
                  <c:v>4328.405152192583</c:v>
                </c:pt>
                <c:pt idx="10">
                  <c:v>4178.0502747441205</c:v>
                </c:pt>
                <c:pt idx="11">
                  <c:v>3842.1583351865788</c:v>
                </c:pt>
                <c:pt idx="12">
                  <c:v>5158.0554394495903</c:v>
                </c:pt>
                <c:pt idx="13">
                  <c:v>5032.8421437148763</c:v>
                </c:pt>
                <c:pt idx="14">
                  <c:v>4830.5828449723749</c:v>
                </c:pt>
                <c:pt idx="15">
                  <c:v>5919.4063775679215</c:v>
                </c:pt>
                <c:pt idx="16">
                  <c:v>5744.7985859233058</c:v>
                </c:pt>
                <c:pt idx="17">
                  <c:v>5599.1602267511817</c:v>
                </c:pt>
                <c:pt idx="18">
                  <c:v>5414.9519201814792</c:v>
                </c:pt>
                <c:pt idx="19">
                  <c:v>5389.8315876603738</c:v>
                </c:pt>
                <c:pt idx="20">
                  <c:v>6850.1023322367073</c:v>
                </c:pt>
                <c:pt idx="21">
                  <c:v>6265.0214728558549</c:v>
                </c:pt>
                <c:pt idx="22">
                  <c:v>5785.6728201555788</c:v>
                </c:pt>
                <c:pt idx="23">
                  <c:v>5718.8274522529637</c:v>
                </c:pt>
                <c:pt idx="24">
                  <c:v>4492.176868160137</c:v>
                </c:pt>
                <c:pt idx="25">
                  <c:v>6727.2873581717231</c:v>
                </c:pt>
                <c:pt idx="26">
                  <c:v>6146.308467170632</c:v>
                </c:pt>
                <c:pt idx="27">
                  <c:v>5904.8257786317808</c:v>
                </c:pt>
                <c:pt idx="28">
                  <c:v>4563.8934817659929</c:v>
                </c:pt>
                <c:pt idx="29">
                  <c:v>7110.9476479242167</c:v>
                </c:pt>
                <c:pt idx="30">
                  <c:v>6796.7427235346286</c:v>
                </c:pt>
                <c:pt idx="31">
                  <c:v>6838.943296847996</c:v>
                </c:pt>
                <c:pt idx="32">
                  <c:v>6819.7317572175498</c:v>
                </c:pt>
                <c:pt idx="33">
                  <c:v>5676.9943918589215</c:v>
                </c:pt>
                <c:pt idx="34">
                  <c:v>6095.6871025239616</c:v>
                </c:pt>
                <c:pt idx="35">
                  <c:v>6298.3730259331614</c:v>
                </c:pt>
                <c:pt idx="36">
                  <c:v>6243.7025592799082</c:v>
                </c:pt>
                <c:pt idx="37">
                  <c:v>6231.7860589407201</c:v>
                </c:pt>
                <c:pt idx="38">
                  <c:v>5392.6402477968195</c:v>
                </c:pt>
                <c:pt idx="39">
                  <c:v>5235.093291413019</c:v>
                </c:pt>
                <c:pt idx="40">
                  <c:v>5155.5560215984679</c:v>
                </c:pt>
                <c:pt idx="41">
                  <c:v>5950.377681201162</c:v>
                </c:pt>
                <c:pt idx="42">
                  <c:v>5741.5001984389473</c:v>
                </c:pt>
                <c:pt idx="43">
                  <c:v>5659.1923885595697</c:v>
                </c:pt>
                <c:pt idx="44">
                  <c:v>5526.486605088573</c:v>
                </c:pt>
                <c:pt idx="45">
                  <c:v>7229.2034975392999</c:v>
                </c:pt>
                <c:pt idx="46">
                  <c:v>7179.3625442677603</c:v>
                </c:pt>
                <c:pt idx="47">
                  <c:v>6907.2615406417171</c:v>
                </c:pt>
                <c:pt idx="48">
                  <c:v>6800.8640539321577</c:v>
                </c:pt>
                <c:pt idx="49">
                  <c:v>6525.8747461543844</c:v>
                </c:pt>
                <c:pt idx="50">
                  <c:v>6513.2735402478929</c:v>
                </c:pt>
                <c:pt idx="51">
                  <c:v>6512.5217338254579</c:v>
                </c:pt>
                <c:pt idx="52">
                  <c:v>6486.8892609848881</c:v>
                </c:pt>
                <c:pt idx="53">
                  <c:v>5902.7950156381867</c:v>
                </c:pt>
                <c:pt idx="54">
                  <c:v>5863.6671205999846</c:v>
                </c:pt>
                <c:pt idx="55">
                  <c:v>5815.8319870759287</c:v>
                </c:pt>
                <c:pt idx="56">
                  <c:v>5806.9675118354289</c:v>
                </c:pt>
                <c:pt idx="57">
                  <c:v>5765.8391389180224</c:v>
                </c:pt>
                <c:pt idx="58">
                  <c:v>5726.8969755342378</c:v>
                </c:pt>
                <c:pt idx="59">
                  <c:v>5521.5265558119572</c:v>
                </c:pt>
                <c:pt idx="60">
                  <c:v>5203.6709405022875</c:v>
                </c:pt>
                <c:pt idx="61">
                  <c:v>5038.2591226580107</c:v>
                </c:pt>
                <c:pt idx="62">
                  <c:v>4895.3836434469995</c:v>
                </c:pt>
                <c:pt idx="63">
                  <c:v>4714.2954844666338</c:v>
                </c:pt>
                <c:pt idx="64">
                  <c:v>7244.4330688507807</c:v>
                </c:pt>
                <c:pt idx="65">
                  <c:v>7166.3190395637967</c:v>
                </c:pt>
                <c:pt idx="66">
                  <c:v>7077.164966517963</c:v>
                </c:pt>
                <c:pt idx="67">
                  <c:v>6630.6332509250733</c:v>
                </c:pt>
                <c:pt idx="68">
                  <c:v>6564.7603520181592</c:v>
                </c:pt>
                <c:pt idx="69">
                  <c:v>6339.1697640051943</c:v>
                </c:pt>
                <c:pt idx="70">
                  <c:v>6298.4406635172099</c:v>
                </c:pt>
                <c:pt idx="71">
                  <c:v>6293.7527156858023</c:v>
                </c:pt>
                <c:pt idx="72">
                  <c:v>6125.5735511650037</c:v>
                </c:pt>
                <c:pt idx="73">
                  <c:v>5887.4689839904404</c:v>
                </c:pt>
                <c:pt idx="74">
                  <c:v>5837.1915645238987</c:v>
                </c:pt>
                <c:pt idx="75">
                  <c:v>8735.9424201529473</c:v>
                </c:pt>
                <c:pt idx="76">
                  <c:v>8404.264718876093</c:v>
                </c:pt>
                <c:pt idx="77">
                  <c:v>7271.6807367613201</c:v>
                </c:pt>
                <c:pt idx="78">
                  <c:v>7091.3851899967522</c:v>
                </c:pt>
                <c:pt idx="79">
                  <c:v>6929.8645975962272</c:v>
                </c:pt>
                <c:pt idx="80">
                  <c:v>6743.4115540839703</c:v>
                </c:pt>
                <c:pt idx="81">
                  <c:v>6622.9414700221005</c:v>
                </c:pt>
                <c:pt idx="82">
                  <c:v>6507.0840950639849</c:v>
                </c:pt>
                <c:pt idx="83">
                  <c:v>6408.9098511721922</c:v>
                </c:pt>
                <c:pt idx="84">
                  <c:v>6281.174780117698</c:v>
                </c:pt>
                <c:pt idx="85">
                  <c:v>6189.4267034294517</c:v>
                </c:pt>
                <c:pt idx="86">
                  <c:v>5974.1337730367577</c:v>
                </c:pt>
                <c:pt idx="87">
                  <c:v>5898.6774167634321</c:v>
                </c:pt>
                <c:pt idx="88">
                  <c:v>5788.3878573533748</c:v>
                </c:pt>
                <c:pt idx="89">
                  <c:v>5621.6827070037143</c:v>
                </c:pt>
                <c:pt idx="90">
                  <c:v>5215.0906916991016</c:v>
                </c:pt>
                <c:pt idx="91">
                  <c:v>7181.1688146622946</c:v>
                </c:pt>
                <c:pt idx="92">
                  <c:v>7117.7056266543623</c:v>
                </c:pt>
                <c:pt idx="93">
                  <c:v>7023.318565865141</c:v>
                </c:pt>
                <c:pt idx="94">
                  <c:v>6826.8759195684161</c:v>
                </c:pt>
                <c:pt idx="95">
                  <c:v>6636.2821564103051</c:v>
                </c:pt>
                <c:pt idx="96">
                  <c:v>6595.8629050589743</c:v>
                </c:pt>
                <c:pt idx="97">
                  <c:v>6459.2215130798922</c:v>
                </c:pt>
                <c:pt idx="98">
                  <c:v>6445.1827242524914</c:v>
                </c:pt>
                <c:pt idx="99">
                  <c:v>6381.4921201770048</c:v>
                </c:pt>
                <c:pt idx="100">
                  <c:v>6098.406098406098</c:v>
                </c:pt>
                <c:pt idx="101">
                  <c:v>8977.5621588841714</c:v>
                </c:pt>
                <c:pt idx="102">
                  <c:v>8430.5312141173636</c:v>
                </c:pt>
                <c:pt idx="103">
                  <c:v>8052.8741629706929</c:v>
                </c:pt>
                <c:pt idx="104">
                  <c:v>7961.500612053861</c:v>
                </c:pt>
                <c:pt idx="105">
                  <c:v>7753.3652469211574</c:v>
                </c:pt>
                <c:pt idx="106">
                  <c:v>7704.2552705511525</c:v>
                </c:pt>
                <c:pt idx="107">
                  <c:v>7683.7187435724154</c:v>
                </c:pt>
                <c:pt idx="108">
                  <c:v>7669.38207828333</c:v>
                </c:pt>
                <c:pt idx="109">
                  <c:v>7643.1660332852834</c:v>
                </c:pt>
                <c:pt idx="110">
                  <c:v>7599.9065202150032</c:v>
                </c:pt>
                <c:pt idx="111">
                  <c:v>7546.669695936991</c:v>
                </c:pt>
                <c:pt idx="112">
                  <c:v>7515.9411615754698</c:v>
                </c:pt>
                <c:pt idx="113">
                  <c:v>7457.6709318857438</c:v>
                </c:pt>
                <c:pt idx="114">
                  <c:v>7450.5013184750387</c:v>
                </c:pt>
                <c:pt idx="115">
                  <c:v>7375.9035182301022</c:v>
                </c:pt>
                <c:pt idx="116">
                  <c:v>7372.2785082992023</c:v>
                </c:pt>
                <c:pt idx="117">
                  <c:v>7366.7020918116077</c:v>
                </c:pt>
                <c:pt idx="118">
                  <c:v>7322.2096225498135</c:v>
                </c:pt>
                <c:pt idx="119">
                  <c:v>7313.0448908864464</c:v>
                </c:pt>
                <c:pt idx="120">
                  <c:v>7248.7387090622233</c:v>
                </c:pt>
                <c:pt idx="121">
                  <c:v>7186.7677463818054</c:v>
                </c:pt>
                <c:pt idx="122">
                  <c:v>7185.5397330320775</c:v>
                </c:pt>
                <c:pt idx="123">
                  <c:v>7120.4815036429554</c:v>
                </c:pt>
                <c:pt idx="124">
                  <c:v>7116.2713182600965</c:v>
                </c:pt>
                <c:pt idx="125">
                  <c:v>7093.3108148863021</c:v>
                </c:pt>
                <c:pt idx="126">
                  <c:v>7067.7482349406637</c:v>
                </c:pt>
                <c:pt idx="127">
                  <c:v>7056.5490575157082</c:v>
                </c:pt>
                <c:pt idx="128">
                  <c:v>7050.976655550262</c:v>
                </c:pt>
                <c:pt idx="129">
                  <c:v>7045.8786435879283</c:v>
                </c:pt>
                <c:pt idx="130">
                  <c:v>7003.9996279415873</c:v>
                </c:pt>
                <c:pt idx="131">
                  <c:v>7000.3130380341208</c:v>
                </c:pt>
                <c:pt idx="132">
                  <c:v>6990.13489027582</c:v>
                </c:pt>
                <c:pt idx="133">
                  <c:v>6987.4534137251458</c:v>
                </c:pt>
                <c:pt idx="134">
                  <c:v>6970.907770035994</c:v>
                </c:pt>
                <c:pt idx="135">
                  <c:v>6933.4754590823195</c:v>
                </c:pt>
                <c:pt idx="136">
                  <c:v>6922.2257647080887</c:v>
                </c:pt>
                <c:pt idx="137">
                  <c:v>6856.4490878302822</c:v>
                </c:pt>
                <c:pt idx="138">
                  <c:v>6850.8406380227043</c:v>
                </c:pt>
                <c:pt idx="139">
                  <c:v>6841.1378237210401</c:v>
                </c:pt>
                <c:pt idx="140">
                  <c:v>6836.4363178739313</c:v>
                </c:pt>
                <c:pt idx="141">
                  <c:v>6834.561834561835</c:v>
                </c:pt>
                <c:pt idx="142">
                  <c:v>6776.2726024944795</c:v>
                </c:pt>
                <c:pt idx="143">
                  <c:v>6767.93659621802</c:v>
                </c:pt>
                <c:pt idx="144">
                  <c:v>6716.9717961405249</c:v>
                </c:pt>
                <c:pt idx="145">
                  <c:v>6707.6836746963809</c:v>
                </c:pt>
                <c:pt idx="146">
                  <c:v>6647.3084654902841</c:v>
                </c:pt>
                <c:pt idx="147">
                  <c:v>6607.4534816298565</c:v>
                </c:pt>
                <c:pt idx="148">
                  <c:v>6589.12994855737</c:v>
                </c:pt>
                <c:pt idx="149">
                  <c:v>6525.4237288135582</c:v>
                </c:pt>
                <c:pt idx="150">
                  <c:v>6470.6207812327102</c:v>
                </c:pt>
                <c:pt idx="151">
                  <c:v>6458.9562381081814</c:v>
                </c:pt>
                <c:pt idx="152">
                  <c:v>6448.4790915567455</c:v>
                </c:pt>
                <c:pt idx="153">
                  <c:v>6424.113880164784</c:v>
                </c:pt>
                <c:pt idx="154">
                  <c:v>6379.5083467869445</c:v>
                </c:pt>
                <c:pt idx="155">
                  <c:v>6363.4517766497465</c:v>
                </c:pt>
                <c:pt idx="156">
                  <c:v>6349.741514947179</c:v>
                </c:pt>
                <c:pt idx="157">
                  <c:v>6347.5665748393021</c:v>
                </c:pt>
                <c:pt idx="158">
                  <c:v>6187.7642290625763</c:v>
                </c:pt>
                <c:pt idx="159">
                  <c:v>5818.0915335595464</c:v>
                </c:pt>
                <c:pt idx="160">
                  <c:v>5655.3296422090916</c:v>
                </c:pt>
                <c:pt idx="161">
                  <c:v>5021.8340611353715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95D-441D-B756-F505716B44E7}"/>
            </c:ext>
          </c:extLst>
        </c:ser>
        <c:ser>
          <c:idx val="1"/>
          <c:order val="1"/>
          <c:tx>
            <c:v>2060 목표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og"/>
            <c:dispRSqr val="1"/>
            <c:dispEq val="1"/>
            <c:trendlineLbl>
              <c:layout>
                <c:manualLayout>
                  <c:x val="0"/>
                  <c:y val="0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</c:trendlineLbl>
          </c:trendline>
          <c:xVal>
            <c:numRef>
              <c:f>'주행세 도시별계수 결정'!$H$2:$H$163</c:f>
              <c:numCache>
                <c:formatCode>0</c:formatCode>
                <c:ptCount val="162"/>
                <c:pt idx="0">
                  <c:v>16102.26611570248</c:v>
                </c:pt>
                <c:pt idx="1">
                  <c:v>2382.7171109200344</c:v>
                </c:pt>
                <c:pt idx="2">
                  <c:v>2881.6194181952937</c:v>
                </c:pt>
                <c:pt idx="3">
                  <c:v>1637.9916317991631</c:v>
                </c:pt>
                <c:pt idx="4">
                  <c:v>3885.1477391434109</c:v>
                </c:pt>
                <c:pt idx="5">
                  <c:v>5864.2749924947457</c:v>
                </c:pt>
                <c:pt idx="6">
                  <c:v>7770.4607789358197</c:v>
                </c:pt>
                <c:pt idx="7">
                  <c:v>10201.36845706466</c:v>
                </c:pt>
                <c:pt idx="8">
                  <c:v>5372.3448614177087</c:v>
                </c:pt>
                <c:pt idx="9">
                  <c:v>6868.9935064935062</c:v>
                </c:pt>
                <c:pt idx="10">
                  <c:v>15887.425149700599</c:v>
                </c:pt>
                <c:pt idx="11">
                  <c:v>8687.818181818182</c:v>
                </c:pt>
                <c:pt idx="12">
                  <c:v>2757.7445805843545</c:v>
                </c:pt>
                <c:pt idx="13">
                  <c:v>4589.7389558232926</c:v>
                </c:pt>
                <c:pt idx="14">
                  <c:v>9897.1995043370516</c:v>
                </c:pt>
                <c:pt idx="15">
                  <c:v>1364.7194910352805</c:v>
                </c:pt>
                <c:pt idx="16">
                  <c:v>3009.5513105286541</c:v>
                </c:pt>
                <c:pt idx="17">
                  <c:v>1449.719462940727</c:v>
                </c:pt>
                <c:pt idx="18">
                  <c:v>1685.7365101374774</c:v>
                </c:pt>
                <c:pt idx="19">
                  <c:v>4921.2765957446809</c:v>
                </c:pt>
                <c:pt idx="20">
                  <c:v>776.81152694958121</c:v>
                </c:pt>
                <c:pt idx="21">
                  <c:v>964.2637547492676</c:v>
                </c:pt>
                <c:pt idx="22">
                  <c:v>643.10944607974318</c:v>
                </c:pt>
                <c:pt idx="23">
                  <c:v>671.20069605568449</c:v>
                </c:pt>
                <c:pt idx="24">
                  <c:v>4437.5558441558442</c:v>
                </c:pt>
                <c:pt idx="25">
                  <c:v>331.23012431338532</c:v>
                </c:pt>
                <c:pt idx="26">
                  <c:v>460.22197654505646</c:v>
                </c:pt>
                <c:pt idx="27">
                  <c:v>1041.2770236299648</c:v>
                </c:pt>
                <c:pt idx="28">
                  <c:v>1020.4787790089902</c:v>
                </c:pt>
                <c:pt idx="29">
                  <c:v>184.10178016667487</c:v>
                </c:pt>
                <c:pt idx="30">
                  <c:v>185.94937321523642</c:v>
                </c:pt>
                <c:pt idx="31">
                  <c:v>129.0450097401488</c:v>
                </c:pt>
                <c:pt idx="32">
                  <c:v>67.545092700827126</c:v>
                </c:pt>
                <c:pt idx="33">
                  <c:v>2774.933257918552</c:v>
                </c:pt>
                <c:pt idx="34">
                  <c:v>594.81505376344091</c:v>
                </c:pt>
                <c:pt idx="35">
                  <c:v>636.97778886947845</c:v>
                </c:pt>
                <c:pt idx="36">
                  <c:v>74.262648774242507</c:v>
                </c:pt>
                <c:pt idx="37">
                  <c:v>1501.591656028465</c:v>
                </c:pt>
                <c:pt idx="38">
                  <c:v>1090.5532516493874</c:v>
                </c:pt>
                <c:pt idx="39">
                  <c:v>2986.3712574850301</c:v>
                </c:pt>
                <c:pt idx="40">
                  <c:v>2830.8886827458255</c:v>
                </c:pt>
                <c:pt idx="41">
                  <c:v>463.95833333333331</c:v>
                </c:pt>
                <c:pt idx="42">
                  <c:v>138.80051563810215</c:v>
                </c:pt>
                <c:pt idx="43">
                  <c:v>346.03307537368812</c:v>
                </c:pt>
                <c:pt idx="44">
                  <c:v>990.11538340616846</c:v>
                </c:pt>
                <c:pt idx="45">
                  <c:v>725.13175230566537</c:v>
                </c:pt>
                <c:pt idx="46">
                  <c:v>332.85708024718411</c:v>
                </c:pt>
                <c:pt idx="47">
                  <c:v>194.44087256027555</c:v>
                </c:pt>
                <c:pt idx="48">
                  <c:v>237.91639451338995</c:v>
                </c:pt>
                <c:pt idx="49">
                  <c:v>231.45439827307069</c:v>
                </c:pt>
                <c:pt idx="50">
                  <c:v>309.98622513637116</c:v>
                </c:pt>
                <c:pt idx="51">
                  <c:v>204.42824773413898</c:v>
                </c:pt>
                <c:pt idx="52">
                  <c:v>483.02556237218812</c:v>
                </c:pt>
                <c:pt idx="53">
                  <c:v>685.53896103896102</c:v>
                </c:pt>
                <c:pt idx="54">
                  <c:v>1121.3076889867461</c:v>
                </c:pt>
                <c:pt idx="55">
                  <c:v>572.5289571454116</c:v>
                </c:pt>
                <c:pt idx="56">
                  <c:v>613.63592233009706</c:v>
                </c:pt>
                <c:pt idx="57">
                  <c:v>393.2969009407858</c:v>
                </c:pt>
                <c:pt idx="58">
                  <c:v>572.24958040539286</c:v>
                </c:pt>
                <c:pt idx="59">
                  <c:v>3197.5934012615235</c:v>
                </c:pt>
                <c:pt idx="60">
                  <c:v>254.29055022209482</c:v>
                </c:pt>
                <c:pt idx="61">
                  <c:v>293.82790815039112</c:v>
                </c:pt>
                <c:pt idx="62">
                  <c:v>475.77671129072996</c:v>
                </c:pt>
                <c:pt idx="63">
                  <c:v>4733.7390263367915</c:v>
                </c:pt>
                <c:pt idx="64">
                  <c:v>113.00978260869566</c:v>
                </c:pt>
                <c:pt idx="65">
                  <c:v>272.69179600886918</c:v>
                </c:pt>
                <c:pt idx="66">
                  <c:v>160.13079413069553</c:v>
                </c:pt>
                <c:pt idx="67">
                  <c:v>220.7174402884182</c:v>
                </c:pt>
                <c:pt idx="68">
                  <c:v>125.74665293511843</c:v>
                </c:pt>
                <c:pt idx="69">
                  <c:v>674.07743746388178</c:v>
                </c:pt>
                <c:pt idx="70">
                  <c:v>135.82953419226956</c:v>
                </c:pt>
                <c:pt idx="71">
                  <c:v>111.58448389217619</c:v>
                </c:pt>
                <c:pt idx="72">
                  <c:v>83.859884524680822</c:v>
                </c:pt>
                <c:pt idx="73">
                  <c:v>614.5879798677588</c:v>
                </c:pt>
                <c:pt idx="74">
                  <c:v>408.27717830140205</c:v>
                </c:pt>
                <c:pt idx="75">
                  <c:v>39.988599348534201</c:v>
                </c:pt>
                <c:pt idx="76">
                  <c:v>79.159101648966598</c:v>
                </c:pt>
                <c:pt idx="77">
                  <c:v>118.29698584887953</c:v>
                </c:pt>
                <c:pt idx="78">
                  <c:v>110.11400353593855</c:v>
                </c:pt>
                <c:pt idx="79">
                  <c:v>168.45729366602686</c:v>
                </c:pt>
                <c:pt idx="80">
                  <c:v>602.55057167985922</c:v>
                </c:pt>
                <c:pt idx="81">
                  <c:v>83.658964143426289</c:v>
                </c:pt>
                <c:pt idx="82">
                  <c:v>83.940724478594944</c:v>
                </c:pt>
                <c:pt idx="83">
                  <c:v>180.13909951367461</c:v>
                </c:pt>
                <c:pt idx="84">
                  <c:v>183.86631054645204</c:v>
                </c:pt>
                <c:pt idx="85">
                  <c:v>170.9626307922272</c:v>
                </c:pt>
                <c:pt idx="86">
                  <c:v>521.78597212195257</c:v>
                </c:pt>
                <c:pt idx="87">
                  <c:v>64.379062761885351</c:v>
                </c:pt>
                <c:pt idx="88">
                  <c:v>59.332237258125716</c:v>
                </c:pt>
                <c:pt idx="89">
                  <c:v>207.45994499047913</c:v>
                </c:pt>
                <c:pt idx="90">
                  <c:v>785.09021842355173</c:v>
                </c:pt>
                <c:pt idx="91">
                  <c:v>148.24002064059562</c:v>
                </c:pt>
                <c:pt idx="92">
                  <c:v>114.25800193986422</c:v>
                </c:pt>
                <c:pt idx="93">
                  <c:v>73.498328273317711</c:v>
                </c:pt>
                <c:pt idx="94">
                  <c:v>124.22497528063748</c:v>
                </c:pt>
                <c:pt idx="95">
                  <c:v>113.64058329787646</c:v>
                </c:pt>
                <c:pt idx="96">
                  <c:v>64.414525084762417</c:v>
                </c:pt>
                <c:pt idx="97">
                  <c:v>165.63039089741238</c:v>
                </c:pt>
                <c:pt idx="98">
                  <c:v>168.23903213980202</c:v>
                </c:pt>
                <c:pt idx="99">
                  <c:v>228.57947251064212</c:v>
                </c:pt>
                <c:pt idx="100">
                  <c:v>155.94688982604112</c:v>
                </c:pt>
                <c:pt idx="101">
                  <c:v>75.108766233766232</c:v>
                </c:pt>
                <c:pt idx="102">
                  <c:v>95.8046875</c:v>
                </c:pt>
                <c:pt idx="103">
                  <c:v>98.259038028006771</c:v>
                </c:pt>
                <c:pt idx="104">
                  <c:v>88.903031705623704</c:v>
                </c:pt>
                <c:pt idx="105">
                  <c:v>31.669039145907472</c:v>
                </c:pt>
                <c:pt idx="106">
                  <c:v>102.57134103641457</c:v>
                </c:pt>
                <c:pt idx="107">
                  <c:v>139.39376992338237</c:v>
                </c:pt>
                <c:pt idx="108">
                  <c:v>29.902469675445303</c:v>
                </c:pt>
                <c:pt idx="109">
                  <c:v>20.081270196068903</c:v>
                </c:pt>
                <c:pt idx="110">
                  <c:v>51.424265259984928</c:v>
                </c:pt>
                <c:pt idx="111">
                  <c:v>61.06785541390996</c:v>
                </c:pt>
                <c:pt idx="112">
                  <c:v>51.970065177382125</c:v>
                </c:pt>
                <c:pt idx="113">
                  <c:v>88.997068943545301</c:v>
                </c:pt>
                <c:pt idx="114">
                  <c:v>75.355099625172627</c:v>
                </c:pt>
                <c:pt idx="115">
                  <c:v>48.922619047619051</c:v>
                </c:pt>
                <c:pt idx="116">
                  <c:v>119.29052409540807</c:v>
                </c:pt>
                <c:pt idx="117">
                  <c:v>20.749519082337855</c:v>
                </c:pt>
                <c:pt idx="118">
                  <c:v>46.769101241843821</c:v>
                </c:pt>
                <c:pt idx="119">
                  <c:v>35.770670356376279</c:v>
                </c:pt>
                <c:pt idx="120">
                  <c:v>96.975923379012073</c:v>
                </c:pt>
                <c:pt idx="121">
                  <c:v>65.853109886401981</c:v>
                </c:pt>
                <c:pt idx="122">
                  <c:v>78.342358183307681</c:v>
                </c:pt>
                <c:pt idx="123">
                  <c:v>17.971842533403365</c:v>
                </c:pt>
                <c:pt idx="124">
                  <c:v>31.972482329982455</c:v>
                </c:pt>
                <c:pt idx="125">
                  <c:v>22.555828220858896</c:v>
                </c:pt>
                <c:pt idx="126">
                  <c:v>68.258824947999869</c:v>
                </c:pt>
                <c:pt idx="127">
                  <c:v>63.761363401047809</c:v>
                </c:pt>
                <c:pt idx="128">
                  <c:v>39.074364692602074</c:v>
                </c:pt>
                <c:pt idx="129">
                  <c:v>28.462114904246462</c:v>
                </c:pt>
                <c:pt idx="130">
                  <c:v>26.455533681417446</c:v>
                </c:pt>
                <c:pt idx="131">
                  <c:v>43.750993798696136</c:v>
                </c:pt>
                <c:pt idx="132">
                  <c:v>118.59632873021219</c:v>
                </c:pt>
                <c:pt idx="133">
                  <c:v>49.477907129332813</c:v>
                </c:pt>
                <c:pt idx="134">
                  <c:v>83.784505109043764</c:v>
                </c:pt>
                <c:pt idx="135">
                  <c:v>64.043041606886661</c:v>
                </c:pt>
                <c:pt idx="136">
                  <c:v>151.31528575334974</c:v>
                </c:pt>
                <c:pt idx="137">
                  <c:v>66.864955124191184</c:v>
                </c:pt>
                <c:pt idx="138">
                  <c:v>93.297870497115042</c:v>
                </c:pt>
                <c:pt idx="139">
                  <c:v>40.453243444270363</c:v>
                </c:pt>
                <c:pt idx="140">
                  <c:v>34.892414527206832</c:v>
                </c:pt>
                <c:pt idx="141">
                  <c:v>61.248984748668889</c:v>
                </c:pt>
                <c:pt idx="142">
                  <c:v>111.05168769615065</c:v>
                </c:pt>
                <c:pt idx="143">
                  <c:v>56.271006868332599</c:v>
                </c:pt>
                <c:pt idx="144">
                  <c:v>53.266936299292212</c:v>
                </c:pt>
                <c:pt idx="145">
                  <c:v>41.539435465852385</c:v>
                </c:pt>
                <c:pt idx="146">
                  <c:v>54.699539481073799</c:v>
                </c:pt>
                <c:pt idx="147">
                  <c:v>57.38894175734756</c:v>
                </c:pt>
                <c:pt idx="148">
                  <c:v>34.620817578654488</c:v>
                </c:pt>
                <c:pt idx="149">
                  <c:v>182.75977280320748</c:v>
                </c:pt>
                <c:pt idx="150">
                  <c:v>55.053981106612689</c:v>
                </c:pt>
                <c:pt idx="151">
                  <c:v>73.923619004319164</c:v>
                </c:pt>
                <c:pt idx="152">
                  <c:v>70.234493192133129</c:v>
                </c:pt>
                <c:pt idx="153">
                  <c:v>25.768757687576876</c:v>
                </c:pt>
                <c:pt idx="154">
                  <c:v>45.209599677829374</c:v>
                </c:pt>
                <c:pt idx="155">
                  <c:v>29.13760862391376</c:v>
                </c:pt>
                <c:pt idx="156">
                  <c:v>66.399670450384463</c:v>
                </c:pt>
                <c:pt idx="157">
                  <c:v>88.563884595569291</c:v>
                </c:pt>
                <c:pt idx="158">
                  <c:v>46.285034771352016</c:v>
                </c:pt>
                <c:pt idx="159">
                  <c:v>133.92320702799586</c:v>
                </c:pt>
                <c:pt idx="160">
                  <c:v>78.162144559409086</c:v>
                </c:pt>
                <c:pt idx="161">
                  <c:v>147.9041095890411</c:v>
                </c:pt>
              </c:numCache>
            </c:numRef>
          </c:xVal>
          <c:yVal>
            <c:numRef>
              <c:f>'주행세 도시별계수 결정'!$L$2:$L$163</c:f>
              <c:numCache>
                <c:formatCode>0</c:formatCode>
                <c:ptCount val="162"/>
                <c:pt idx="0">
                  <c:v>872.45560939987809</c:v>
                </c:pt>
                <c:pt idx="1">
                  <c:v>1946.9483182187637</c:v>
                </c:pt>
                <c:pt idx="2">
                  <c:v>1738.1068408713747</c:v>
                </c:pt>
                <c:pt idx="3">
                  <c:v>1719.8551779482298</c:v>
                </c:pt>
                <c:pt idx="4">
                  <c:v>1707.2695109551069</c:v>
                </c:pt>
                <c:pt idx="5">
                  <c:v>1603.8968910251342</c:v>
                </c:pt>
                <c:pt idx="6">
                  <c:v>1547.0804127968443</c:v>
                </c:pt>
                <c:pt idx="7">
                  <c:v>1540.3236014752979</c:v>
                </c:pt>
                <c:pt idx="8">
                  <c:v>1533.0809087285768</c:v>
                </c:pt>
                <c:pt idx="9">
                  <c:v>1514.9418032674039</c:v>
                </c:pt>
                <c:pt idx="10">
                  <c:v>1462.317596160442</c:v>
                </c:pt>
                <c:pt idx="11">
                  <c:v>1344.7554173153026</c:v>
                </c:pt>
                <c:pt idx="12">
                  <c:v>2063.2221757798361</c:v>
                </c:pt>
                <c:pt idx="13">
                  <c:v>2013.1368574859507</c:v>
                </c:pt>
                <c:pt idx="14">
                  <c:v>1932.2331379889501</c:v>
                </c:pt>
                <c:pt idx="15">
                  <c:v>2663.7328699055647</c:v>
                </c:pt>
                <c:pt idx="16">
                  <c:v>2585.1593636654875</c:v>
                </c:pt>
                <c:pt idx="17">
                  <c:v>2519.6221020380317</c:v>
                </c:pt>
                <c:pt idx="18">
                  <c:v>2436.7283640816659</c:v>
                </c:pt>
                <c:pt idx="19">
                  <c:v>2425.4242144471682</c:v>
                </c:pt>
                <c:pt idx="20">
                  <c:v>3425.0511661183536</c:v>
                </c:pt>
                <c:pt idx="21">
                  <c:v>3132.5107364279274</c:v>
                </c:pt>
                <c:pt idx="22">
                  <c:v>2892.8364100777894</c:v>
                </c:pt>
                <c:pt idx="23">
                  <c:v>2859.4137261264818</c:v>
                </c:pt>
                <c:pt idx="24">
                  <c:v>2246.0884340800685</c:v>
                </c:pt>
                <c:pt idx="25">
                  <c:v>3498.189426249296</c:v>
                </c:pt>
                <c:pt idx="26">
                  <c:v>3196.0804029287287</c:v>
                </c:pt>
                <c:pt idx="27">
                  <c:v>3070.5094048885262</c:v>
                </c:pt>
                <c:pt idx="28">
                  <c:v>2373.2246105183162</c:v>
                </c:pt>
                <c:pt idx="29">
                  <c:v>3911.0212063583194</c:v>
                </c:pt>
                <c:pt idx="30">
                  <c:v>3738.208497944046</c:v>
                </c:pt>
                <c:pt idx="31">
                  <c:v>4103.3659781087972</c:v>
                </c:pt>
                <c:pt idx="32">
                  <c:v>4091.8390543305295</c:v>
                </c:pt>
                <c:pt idx="33">
                  <c:v>3406.1966351153528</c:v>
                </c:pt>
                <c:pt idx="34">
                  <c:v>3657.412261514377</c:v>
                </c:pt>
                <c:pt idx="35">
                  <c:v>3779.0238155598968</c:v>
                </c:pt>
                <c:pt idx="36">
                  <c:v>3746.2215355679446</c:v>
                </c:pt>
                <c:pt idx="37">
                  <c:v>3739.071635364432</c:v>
                </c:pt>
                <c:pt idx="38">
                  <c:v>3235.5841486780914</c:v>
                </c:pt>
                <c:pt idx="39">
                  <c:v>3141.0559748478113</c:v>
                </c:pt>
                <c:pt idx="40">
                  <c:v>3093.3336129590807</c:v>
                </c:pt>
                <c:pt idx="41">
                  <c:v>3570.2266087206972</c:v>
                </c:pt>
                <c:pt idx="42">
                  <c:v>3444.9001190633685</c:v>
                </c:pt>
                <c:pt idx="43">
                  <c:v>3395.5154331357417</c:v>
                </c:pt>
                <c:pt idx="44">
                  <c:v>3315.8919630531436</c:v>
                </c:pt>
                <c:pt idx="45">
                  <c:v>4698.9822734005447</c:v>
                </c:pt>
                <c:pt idx="46">
                  <c:v>4666.5856537740447</c:v>
                </c:pt>
                <c:pt idx="47">
                  <c:v>4489.7200014171167</c:v>
                </c:pt>
                <c:pt idx="48">
                  <c:v>4420.561635055903</c:v>
                </c:pt>
                <c:pt idx="49">
                  <c:v>4241.8185850003501</c:v>
                </c:pt>
                <c:pt idx="50">
                  <c:v>4233.6278011611303</c:v>
                </c:pt>
                <c:pt idx="51">
                  <c:v>4233.139126986548</c:v>
                </c:pt>
                <c:pt idx="52">
                  <c:v>4216.4780196401771</c:v>
                </c:pt>
                <c:pt idx="53">
                  <c:v>3836.8167601648215</c:v>
                </c:pt>
                <c:pt idx="54">
                  <c:v>3811.38362838999</c:v>
                </c:pt>
                <c:pt idx="55">
                  <c:v>3780.2907915993537</c:v>
                </c:pt>
                <c:pt idx="56">
                  <c:v>3774.5288826930291</c:v>
                </c:pt>
                <c:pt idx="57">
                  <c:v>3747.7954402967148</c:v>
                </c:pt>
                <c:pt idx="58">
                  <c:v>3722.4830340972549</c:v>
                </c:pt>
                <c:pt idx="59">
                  <c:v>3588.9922612777723</c:v>
                </c:pt>
                <c:pt idx="60">
                  <c:v>3382.386111326487</c:v>
                </c:pt>
                <c:pt idx="61">
                  <c:v>3274.8684297277073</c:v>
                </c:pt>
                <c:pt idx="62">
                  <c:v>3181.9993682405498</c:v>
                </c:pt>
                <c:pt idx="63">
                  <c:v>3064.2920649033122</c:v>
                </c:pt>
                <c:pt idx="64">
                  <c:v>5071.1031481955461</c:v>
                </c:pt>
                <c:pt idx="65">
                  <c:v>5016.423327694657</c:v>
                </c:pt>
                <c:pt idx="66">
                  <c:v>4954.0154765625739</c:v>
                </c:pt>
                <c:pt idx="67">
                  <c:v>4641.4432756475508</c:v>
                </c:pt>
                <c:pt idx="68">
                  <c:v>4595.3322464127114</c:v>
                </c:pt>
                <c:pt idx="69">
                  <c:v>4437.4188348036359</c:v>
                </c:pt>
                <c:pt idx="70">
                  <c:v>4408.908464462047</c:v>
                </c:pt>
                <c:pt idx="71">
                  <c:v>4405.6269009800617</c:v>
                </c:pt>
                <c:pt idx="72">
                  <c:v>4287.9014858155024</c:v>
                </c:pt>
                <c:pt idx="73">
                  <c:v>4121.2282887933079</c:v>
                </c:pt>
                <c:pt idx="74">
                  <c:v>4086.034095166729</c:v>
                </c:pt>
                <c:pt idx="75">
                  <c:v>6289.8785425101214</c:v>
                </c:pt>
                <c:pt idx="76">
                  <c:v>6051.0705975907867</c:v>
                </c:pt>
                <c:pt idx="77">
                  <c:v>5235.6101304681506</c:v>
                </c:pt>
                <c:pt idx="78">
                  <c:v>5105.797336797661</c:v>
                </c:pt>
                <c:pt idx="79">
                  <c:v>4989.5025102692834</c:v>
                </c:pt>
                <c:pt idx="80">
                  <c:v>4855.2563189404582</c:v>
                </c:pt>
                <c:pt idx="81">
                  <c:v>4768.5178584159121</c:v>
                </c:pt>
                <c:pt idx="82">
                  <c:v>4685.1005484460693</c:v>
                </c:pt>
                <c:pt idx="83">
                  <c:v>4614.4150928439785</c:v>
                </c:pt>
                <c:pt idx="84">
                  <c:v>4522.4458416847419</c:v>
                </c:pt>
                <c:pt idx="85">
                  <c:v>4456.3872264692054</c:v>
                </c:pt>
                <c:pt idx="86">
                  <c:v>4301.3763165864657</c:v>
                </c:pt>
                <c:pt idx="87">
                  <c:v>4247.0477400696709</c:v>
                </c:pt>
                <c:pt idx="88">
                  <c:v>4167.6392572944296</c:v>
                </c:pt>
                <c:pt idx="89">
                  <c:v>4047.6115490426741</c:v>
                </c:pt>
                <c:pt idx="90">
                  <c:v>3754.8652980233528</c:v>
                </c:pt>
                <c:pt idx="91">
                  <c:v>5385.876610996721</c:v>
                </c:pt>
                <c:pt idx="92">
                  <c:v>5338.2792199907717</c:v>
                </c:pt>
                <c:pt idx="93">
                  <c:v>5267.4889243988555</c:v>
                </c:pt>
                <c:pt idx="94">
                  <c:v>5120.1569396763116</c:v>
                </c:pt>
                <c:pt idx="95">
                  <c:v>4977.2116173077284</c:v>
                </c:pt>
                <c:pt idx="96">
                  <c:v>4946.897178794231</c:v>
                </c:pt>
                <c:pt idx="97">
                  <c:v>4844.4161348099187</c:v>
                </c:pt>
                <c:pt idx="98">
                  <c:v>4833.8870431893683</c:v>
                </c:pt>
                <c:pt idx="99">
                  <c:v>4786.1190901327536</c:v>
                </c:pt>
                <c:pt idx="100">
                  <c:v>4573.804573804573</c:v>
                </c:pt>
                <c:pt idx="101">
                  <c:v>7182.0497271073373</c:v>
                </c:pt>
                <c:pt idx="102">
                  <c:v>6744.4249712938908</c:v>
                </c:pt>
                <c:pt idx="103">
                  <c:v>6442.2993303765543</c:v>
                </c:pt>
                <c:pt idx="104">
                  <c:v>6369.200489643089</c:v>
                </c:pt>
                <c:pt idx="105">
                  <c:v>6202.692197536926</c:v>
                </c:pt>
                <c:pt idx="106">
                  <c:v>6163.404216440922</c:v>
                </c:pt>
                <c:pt idx="107">
                  <c:v>6146.9749948579329</c:v>
                </c:pt>
                <c:pt idx="108">
                  <c:v>6135.5056626266642</c:v>
                </c:pt>
                <c:pt idx="109">
                  <c:v>6114.5328266282268</c:v>
                </c:pt>
                <c:pt idx="110">
                  <c:v>6079.9252161720033</c:v>
                </c:pt>
                <c:pt idx="111">
                  <c:v>6037.3357567495932</c:v>
                </c:pt>
                <c:pt idx="112">
                  <c:v>6012.7529292603758</c:v>
                </c:pt>
                <c:pt idx="113">
                  <c:v>5966.1367455085956</c:v>
                </c:pt>
                <c:pt idx="114">
                  <c:v>5960.4010547800317</c:v>
                </c:pt>
                <c:pt idx="115">
                  <c:v>5900.7228145840818</c:v>
                </c:pt>
                <c:pt idx="116">
                  <c:v>5897.8228066393622</c:v>
                </c:pt>
                <c:pt idx="117">
                  <c:v>5893.3616734492862</c:v>
                </c:pt>
                <c:pt idx="118">
                  <c:v>5857.767698039851</c:v>
                </c:pt>
                <c:pt idx="119">
                  <c:v>5850.4359127091575</c:v>
                </c:pt>
                <c:pt idx="120">
                  <c:v>5798.9909672497788</c:v>
                </c:pt>
                <c:pt idx="121">
                  <c:v>5749.4141971054451</c:v>
                </c:pt>
                <c:pt idx="122">
                  <c:v>5748.4317864256627</c:v>
                </c:pt>
                <c:pt idx="123">
                  <c:v>5696.3852029143645</c:v>
                </c:pt>
                <c:pt idx="124">
                  <c:v>5693.0170546080772</c:v>
                </c:pt>
                <c:pt idx="125">
                  <c:v>5674.6486519090422</c:v>
                </c:pt>
                <c:pt idx="126">
                  <c:v>5654.1985879525309</c:v>
                </c:pt>
                <c:pt idx="127">
                  <c:v>5645.2392460125666</c:v>
                </c:pt>
                <c:pt idx="128">
                  <c:v>5640.7813244402096</c:v>
                </c:pt>
                <c:pt idx="129">
                  <c:v>5636.7029148703432</c:v>
                </c:pt>
                <c:pt idx="130">
                  <c:v>5603.1997023532704</c:v>
                </c:pt>
                <c:pt idx="131">
                  <c:v>5600.250430427297</c:v>
                </c:pt>
                <c:pt idx="132">
                  <c:v>5592.1079122206565</c:v>
                </c:pt>
                <c:pt idx="133">
                  <c:v>5589.9627309801172</c:v>
                </c:pt>
                <c:pt idx="134">
                  <c:v>5576.7262160287955</c:v>
                </c:pt>
                <c:pt idx="135">
                  <c:v>5546.7803672658556</c:v>
                </c:pt>
                <c:pt idx="136">
                  <c:v>5537.7806117664713</c:v>
                </c:pt>
                <c:pt idx="137">
                  <c:v>5485.1592702642265</c:v>
                </c:pt>
                <c:pt idx="138">
                  <c:v>5480.6725104181642</c:v>
                </c:pt>
                <c:pt idx="139">
                  <c:v>5472.9102589768327</c:v>
                </c:pt>
                <c:pt idx="140">
                  <c:v>5469.1490542991451</c:v>
                </c:pt>
                <c:pt idx="141">
                  <c:v>5467.6494676494685</c:v>
                </c:pt>
                <c:pt idx="142">
                  <c:v>5421.018081995584</c:v>
                </c:pt>
                <c:pt idx="143">
                  <c:v>5414.3492769744162</c:v>
                </c:pt>
                <c:pt idx="144">
                  <c:v>5373.5774369124201</c:v>
                </c:pt>
                <c:pt idx="145">
                  <c:v>5366.1469397571054</c:v>
                </c:pt>
                <c:pt idx="146">
                  <c:v>5317.8467723922276</c:v>
                </c:pt>
                <c:pt idx="147">
                  <c:v>5285.9627853038855</c:v>
                </c:pt>
                <c:pt idx="148">
                  <c:v>5271.303958845896</c:v>
                </c:pt>
                <c:pt idx="149">
                  <c:v>5220.3389830508468</c:v>
                </c:pt>
                <c:pt idx="150">
                  <c:v>5176.4966249861682</c:v>
                </c:pt>
                <c:pt idx="151">
                  <c:v>5167.1649904865453</c:v>
                </c:pt>
                <c:pt idx="152">
                  <c:v>5158.7832732453971</c:v>
                </c:pt>
                <c:pt idx="153">
                  <c:v>5139.2911041318275</c:v>
                </c:pt>
                <c:pt idx="154">
                  <c:v>5103.6066774295559</c:v>
                </c:pt>
                <c:pt idx="155">
                  <c:v>5090.7614213197976</c:v>
                </c:pt>
                <c:pt idx="156">
                  <c:v>5079.7932119577436</c:v>
                </c:pt>
                <c:pt idx="157">
                  <c:v>5078.0532598714417</c:v>
                </c:pt>
                <c:pt idx="158">
                  <c:v>4950.2113832500618</c:v>
                </c:pt>
                <c:pt idx="159">
                  <c:v>4654.4732268476373</c:v>
                </c:pt>
                <c:pt idx="160">
                  <c:v>4524.2637137672737</c:v>
                </c:pt>
                <c:pt idx="161">
                  <c:v>4017.4672489082973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095D-441D-B756-F505716B44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4326591"/>
        <c:axId val="388941200"/>
      </c:scatterChart>
      <c:valAx>
        <c:axId val="394326591"/>
        <c:scaling>
          <c:logBase val="2"/>
          <c:orientation val="minMax"/>
          <c:min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ko-KR" altLang="en-US"/>
                  <a:t>인구밀도</a:t>
                </a:r>
                <a:r>
                  <a:rPr lang="en-US" altLang="ko-KR"/>
                  <a:t>(</a:t>
                </a:r>
                <a:r>
                  <a:rPr lang="ko-KR" altLang="en-US"/>
                  <a:t>㎢</a:t>
                </a:r>
                <a:r>
                  <a:rPr lang="en-US" altLang="ko-KR"/>
                  <a:t>/</a:t>
                </a:r>
                <a:r>
                  <a:rPr lang="ko-KR" altLang="en-US"/>
                  <a:t>인</a:t>
                </a:r>
                <a:r>
                  <a:rPr lang="en-US" altLang="ko-KR"/>
                  <a:t>)</a:t>
                </a:r>
                <a:endParaRPr lang="ko-KR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88941200"/>
        <c:crosses val="autoZero"/>
        <c:crossBetween val="midCat"/>
      </c:valAx>
      <c:valAx>
        <c:axId val="388941200"/>
        <c:scaling>
          <c:logBase val="2"/>
          <c:orientation val="minMax"/>
          <c:min val="102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1</a:t>
                </a:r>
                <a:r>
                  <a:rPr lang="ko-KR" altLang="en-US"/>
                  <a:t>인당 차량킬로</a:t>
                </a:r>
                <a:r>
                  <a:rPr lang="en-US" altLang="ko-KR"/>
                  <a:t>, </a:t>
                </a:r>
                <a:r>
                  <a:rPr lang="ko-KR" altLang="en-US"/>
                  <a:t>비 영업용</a:t>
                </a:r>
                <a:r>
                  <a:rPr lang="en-US" altLang="ko-KR"/>
                  <a:t>(VKT/</a:t>
                </a:r>
                <a:r>
                  <a:rPr lang="ko-KR" altLang="en-US"/>
                  <a:t>인</a:t>
                </a:r>
                <a:r>
                  <a:rPr lang="en-US" altLang="ko-KR"/>
                  <a:t>)</a:t>
                </a:r>
                <a:endParaRPr lang="ko-KR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94326591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00803-6A63-4A66-9EA9-09840A0B0AC0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352B6-B501-4F57-8C4C-F9F145BC34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9261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AE9FDD-D731-49CE-9BCE-63C4C7D4CACA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9482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AE9FDD-D731-49CE-9BCE-63C4C7D4CACA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1977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4DA5C-60BC-49D9-B63C-728300FAFED1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311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4DA5C-60BC-49D9-B63C-728300FAFED1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0354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9BB864-7218-4E3D-B9BC-33267CB923DA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5787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9BB864-7218-4E3D-B9BC-33267CB923DA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757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20F460-0ADB-4558-83C5-7C8583E8A7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4E0B190-6720-401D-9254-7CB0A24B7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AEAA938-C742-4A01-9046-54FF2DAF7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84F1-219E-4699-BF39-E4DEA2DD14F3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F8EC219-C054-4A4F-A89F-355B54A0E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CE661C1-1794-407C-819E-7A67AF021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5C4C-EAB8-4789-9705-4633861B4E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2734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0DF854-BB66-4667-9B60-6195E73A4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2902400-D22F-4FEE-A92B-331FB4039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AD74204-D49E-4835-BE38-1FCB29ECE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84F1-219E-4699-BF39-E4DEA2DD14F3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56CCDE3-44F4-44FB-895D-C262DB5CF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03DBAC4-B3E9-41AA-8DA9-6B397F487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5C4C-EAB8-4789-9705-4633861B4E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129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F9D28EC-00BB-4A61-9197-0B53269F92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AA864B4-F23A-4477-BB76-71EF3403D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6EA5959-30D6-4009-8CFA-B902D6BE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84F1-219E-4699-BF39-E4DEA2DD14F3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F16644-99D7-41CE-9EE4-2D900DE71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6A82A3B-21D7-40C2-9FCE-03D4C57BF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5C4C-EAB8-4789-9705-4633861B4E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321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0A4541-70FA-4BFF-B09F-67564DFE6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F031CC1-F300-44AA-94C1-876F8D900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4B0E4D5-CD00-4027-A4CD-E4C33831F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84F1-219E-4699-BF39-E4DEA2DD14F3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F0DE9C3-6220-458D-9782-DACDF72C0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29624B9-83EA-4627-92E4-6B0134B9D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5C4C-EAB8-4789-9705-4633861B4E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152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1D0824-41BE-4357-BF43-6172CC57E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9D539C0-DE3B-4842-80EA-0FA52F76F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16B05F0-AF5B-4E01-B7BB-31FD8A83B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84F1-219E-4699-BF39-E4DEA2DD14F3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6DDA199-8C6D-40A7-A892-0FC916109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0B3697-B9EE-4648-8B05-4F570728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5C4C-EAB8-4789-9705-4633861B4E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5106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F08965-8519-42CD-A232-934F9E131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5055D94-DB5A-40EB-A95D-4E0B0DB19A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A2FCD42-6A38-4F74-84A7-73516AABB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9FDCC16-73BE-4D4B-8B5E-F155F3531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84F1-219E-4699-BF39-E4DEA2DD14F3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7514909-9D03-4BB2-B7AE-CBA36E4BD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ED1A795-1E32-4C77-9418-440E39DEC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5C4C-EAB8-4789-9705-4633861B4E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161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91D23E-072C-4683-8798-B09A44B55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EA8217-E665-4883-8122-DE2F05CFA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802A256-C926-4FDB-8FE3-8B784BC48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83659FC-9264-4A27-B858-BA7F2F0F08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BFC2AEA-89B9-4B38-BEDC-5AD4EE75E9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A41D79C-1243-4D0B-9131-C019F7DE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84F1-219E-4699-BF39-E4DEA2DD14F3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3794ABF-885F-41A3-B008-32958301A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875DFAE-0D81-4872-9C8F-56E13AC45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5C4C-EAB8-4789-9705-4633861B4E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569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C6E00A-78EF-4CC3-9CC3-A8D00F723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A33AFD1-2FB7-491D-A80E-9E7A2ED5D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84F1-219E-4699-BF39-E4DEA2DD14F3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6EED03D-30E9-4815-86DE-BA4C60C8A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1887529-2FFE-4306-A76C-8BFD87415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5C4C-EAB8-4789-9705-4633861B4E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6072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0BAB7F6-2FBE-441D-9862-3D9E7F41E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84F1-219E-4699-BF39-E4DEA2DD14F3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4DF7854-D128-4047-872D-DC0CFD3A0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0D09206-8A22-481F-9A8F-890FDB1F3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5C4C-EAB8-4789-9705-4633861B4E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6628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ED1AFB-4716-419B-A01A-8BF9D6488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30FC7FD-3577-461A-8FEB-E5D866081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D65A727-C3A0-4013-AB8A-8CDD41DE1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43C0F9C-9EAD-4E46-A8A2-A5827E329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84F1-219E-4699-BF39-E4DEA2DD14F3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EDF8E65-7FDD-4311-A738-FFB04251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A16D0D5-94EB-4E3F-A367-1F5F8C7CA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5C4C-EAB8-4789-9705-4633861B4E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736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5613DB-F9ED-44D8-9364-2ECEE254A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CEE9452-783B-4A54-895F-39197AE3D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D624A2A-3F51-4B09-869A-C9AE0EC8E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11FF3BD-A6FA-4A1B-999D-911BD4894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84F1-219E-4699-BF39-E4DEA2DD14F3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311D5A5-7965-4304-82CE-9E4809A5D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C3C9AAA-17C0-44D2-876E-D6BFA28AD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5C4C-EAB8-4789-9705-4633861B4E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443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D1A586D-07D2-4C93-996C-B09D27450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90F78E0-E445-4C8E-910E-E85EAC494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D81952-D0DB-4851-89CA-4944ED547B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B84F1-219E-4699-BF39-E4DEA2DD14F3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C6B7864-E071-4DB7-825B-1258121DC1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8CC05C6-BD88-4181-8EE5-64423C88E5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45C4C-EAB8-4789-9705-4633861B4E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090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83C265-CDA4-490F-8611-E1E65FFCBC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4000" dirty="0"/>
              <a:t>탄소중립 시나리오 초안</a:t>
            </a:r>
            <a:r>
              <a:rPr lang="en-US" altLang="ko-KR" sz="4000" dirty="0"/>
              <a:t>, </a:t>
            </a:r>
            <a:r>
              <a:rPr lang="ko-KR" altLang="en-US" sz="4000" dirty="0"/>
              <a:t>무엇이 문제인가</a:t>
            </a:r>
            <a:br>
              <a:rPr lang="en-US" altLang="ko-KR" sz="4000" dirty="0"/>
            </a:br>
            <a:r>
              <a:rPr lang="ko-KR" altLang="en-US" sz="4000" dirty="0"/>
              <a:t>긴급토론회</a:t>
            </a:r>
            <a:br>
              <a:rPr lang="ko-KR" altLang="en-US" sz="4000" dirty="0"/>
            </a:br>
            <a:br>
              <a:rPr lang="en-US" altLang="ko-KR" dirty="0"/>
            </a:br>
            <a:r>
              <a:rPr lang="ko-KR" altLang="en-US" dirty="0"/>
              <a:t>교통 부분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E3C00F6-1B1B-45F5-AFD4-17C57F70B7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39156"/>
            <a:ext cx="9144000" cy="1655762"/>
          </a:xfrm>
        </p:spPr>
        <p:txBody>
          <a:bodyPr/>
          <a:lstStyle/>
          <a:p>
            <a:r>
              <a:rPr lang="en-US" altLang="ko-KR" dirty="0"/>
              <a:t>ESC </a:t>
            </a:r>
            <a:r>
              <a:rPr lang="ko-KR" altLang="en-US" dirty="0"/>
              <a:t>지구환경에너지 위원회 위원</a:t>
            </a:r>
            <a:endParaRPr lang="en-US" altLang="ko-KR" dirty="0"/>
          </a:p>
          <a:p>
            <a:r>
              <a:rPr lang="ko-KR" altLang="en-US" dirty="0"/>
              <a:t>전현우</a:t>
            </a:r>
            <a:endParaRPr lang="en-US" altLang="ko-KR" dirty="0"/>
          </a:p>
          <a:p>
            <a:r>
              <a:rPr lang="en-US" altLang="ko-KR" dirty="0"/>
              <a:t>8</a:t>
            </a:r>
            <a:r>
              <a:rPr lang="ko-KR" altLang="en-US" dirty="0"/>
              <a:t>월 </a:t>
            </a:r>
            <a:r>
              <a:rPr lang="en-US" altLang="ko-KR" dirty="0"/>
              <a:t>12</a:t>
            </a:r>
            <a:r>
              <a:rPr lang="ko-KR" altLang="en-US" dirty="0"/>
              <a:t>일 </a:t>
            </a:r>
            <a:r>
              <a:rPr lang="en-US" altLang="ko-KR" dirty="0"/>
              <a:t>14</a:t>
            </a:r>
            <a:r>
              <a:rPr lang="ko-KR" altLang="en-US" dirty="0"/>
              <a:t>시</a:t>
            </a:r>
            <a:r>
              <a:rPr lang="en-US" altLang="ko-KR" dirty="0"/>
              <a:t>, Zoom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4421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F9629AAB-5C11-46AA-8C57-A9271D499B54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>
            <a:extLst>
              <a:ext uri="{FF2B5EF4-FFF2-40B4-BE49-F238E27FC236}">
                <a16:creationId xmlns:a16="http://schemas.microsoft.com/office/drawing/2014/main" id="{7F8A7A37-1267-4CA0-BD5B-F45B45EC0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감축 제안의 함축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F3287FE-0058-49BD-BC6F-FF1C0B773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307" y="1579135"/>
            <a:ext cx="5357999" cy="4351338"/>
          </a:xfrm>
        </p:spPr>
        <p:txBody>
          <a:bodyPr/>
          <a:lstStyle/>
          <a:p>
            <a:r>
              <a:rPr lang="ko-KR" altLang="en-US" dirty="0"/>
              <a:t>인구밀도 </a:t>
            </a:r>
            <a:r>
              <a:rPr lang="en-US" altLang="ko-KR" dirty="0"/>
              <a:t>4</a:t>
            </a:r>
            <a:r>
              <a:rPr lang="ko-KR" altLang="en-US" dirty="0"/>
              <a:t>배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= </a:t>
            </a:r>
            <a:r>
              <a:rPr lang="ko-KR" altLang="en-US" dirty="0"/>
              <a:t>주행거리</a:t>
            </a:r>
            <a:r>
              <a:rPr lang="en-US" altLang="ko-KR" dirty="0"/>
              <a:t> -650km </a:t>
            </a:r>
            <a:r>
              <a:rPr lang="ko-KR" altLang="en-US" dirty="0"/>
              <a:t>→ </a:t>
            </a:r>
            <a:r>
              <a:rPr lang="en-US" altLang="ko-KR" dirty="0"/>
              <a:t>-1050km</a:t>
            </a:r>
          </a:p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/>
              <a:t>주행세를 도입하면 에너지량 감소에도 세입 규모 유지 可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graphicFrame>
        <p:nvGraphicFramePr>
          <p:cNvPr id="4" name="차트 3">
            <a:extLst>
              <a:ext uri="{FF2B5EF4-FFF2-40B4-BE49-F238E27FC236}">
                <a16:creationId xmlns:a16="http://schemas.microsoft.com/office/drawing/2014/main" id="{9E1BD673-9031-4977-B190-032CE6BD4FE6}"/>
              </a:ext>
            </a:extLst>
          </p:cNvPr>
          <p:cNvGraphicFramePr>
            <a:graphicFrameLocks/>
          </p:cNvGraphicFramePr>
          <p:nvPr/>
        </p:nvGraphicFramePr>
        <p:xfrm>
          <a:off x="5508625" y="1330833"/>
          <a:ext cx="6683375" cy="4906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7B437D7-B534-49DD-ACA5-63F1C0F0D9D1}"/>
              </a:ext>
            </a:extLst>
          </p:cNvPr>
          <p:cNvSpPr txBox="1"/>
          <p:nvPr/>
        </p:nvSpPr>
        <p:spPr>
          <a:xfrm>
            <a:off x="320347" y="6249616"/>
            <a:ext cx="103765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자동차 주행거리</a:t>
            </a:r>
            <a:r>
              <a:rPr lang="en-US" altLang="ko-KR" dirty="0"/>
              <a:t>(Vehicle Kilometer Traveled, VKT)</a:t>
            </a:r>
            <a:r>
              <a:rPr lang="ko-KR" altLang="en-US" dirty="0"/>
              <a:t>조사</a:t>
            </a:r>
            <a:r>
              <a:rPr lang="en-US" altLang="ko-KR" dirty="0"/>
              <a:t>, </a:t>
            </a:r>
            <a:r>
              <a:rPr lang="ko-KR" altLang="en-US" dirty="0"/>
              <a:t>교통안전공단</a:t>
            </a:r>
            <a:endParaRPr lang="en-US" altLang="ko-KR" dirty="0"/>
          </a:p>
          <a:p>
            <a:r>
              <a:rPr lang="ko-KR" altLang="en-US" dirty="0"/>
              <a:t>http://www.ts2020.kr/tsk/rck/InqDetPTRTrafficSafety.do?bbsSn=5441&amp;bbsCd=110&amp;ctgCd=-1</a:t>
            </a:r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61E33FA3-B70C-4BDB-96AB-801CAE835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FA8E-7AC9-48C7-823E-50E26D73EE48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5641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139409-C7A3-4EF8-8AFA-C5BE6764D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작전</a:t>
            </a:r>
            <a:r>
              <a:rPr lang="en-US" altLang="ko-KR" dirty="0"/>
              <a:t> 6: </a:t>
            </a:r>
            <a:r>
              <a:rPr lang="ko-KR" altLang="en-US" dirty="0"/>
              <a:t>세금 설정 </a:t>
            </a:r>
            <a:r>
              <a:rPr lang="en-US" altLang="ko-KR" dirty="0"/>
              <a:t>– </a:t>
            </a:r>
            <a:r>
              <a:rPr lang="ko-KR" altLang="en-US" dirty="0"/>
              <a:t>재정적 지속가능성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033C938-4397-4C74-B438-A84A1016F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4389" y="1978025"/>
            <a:ext cx="5257800" cy="4351338"/>
          </a:xfrm>
        </p:spPr>
        <p:txBody>
          <a:bodyPr/>
          <a:lstStyle/>
          <a:p>
            <a:r>
              <a:rPr lang="ko-KR" altLang="en-US" dirty="0"/>
              <a:t>세출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: </a:t>
            </a:r>
            <a:r>
              <a:rPr lang="ko-KR" altLang="en-US" dirty="0"/>
              <a:t>대중교통 운영지원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: </a:t>
            </a:r>
            <a:r>
              <a:rPr lang="ko-KR" altLang="en-US" dirty="0"/>
              <a:t>대중교통 이용객 지원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: </a:t>
            </a:r>
            <a:r>
              <a:rPr lang="ko-KR" altLang="en-US" dirty="0"/>
              <a:t>신규 도로 건설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: </a:t>
            </a:r>
            <a:r>
              <a:rPr lang="ko-KR" altLang="en-US" dirty="0"/>
              <a:t>신규 철도 건설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: </a:t>
            </a:r>
            <a:r>
              <a:rPr lang="ko-KR" altLang="en-US" dirty="0"/>
              <a:t>유지보수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: </a:t>
            </a:r>
            <a:r>
              <a:rPr lang="ko-KR" altLang="en-US" dirty="0"/>
              <a:t>교통부분 국제 협력</a:t>
            </a:r>
            <a:r>
              <a:rPr lang="en-US" altLang="ko-KR" dirty="0"/>
              <a:t>(‘</a:t>
            </a:r>
            <a:r>
              <a:rPr lang="ko-KR" altLang="en-US" dirty="0" err="1"/>
              <a:t>퍼주기</a:t>
            </a:r>
            <a:r>
              <a:rPr lang="en-US" altLang="ko-KR" dirty="0"/>
              <a:t>’)</a:t>
            </a:r>
            <a:endParaRPr lang="ko-KR" altLang="en-US" dirty="0"/>
          </a:p>
        </p:txBody>
      </p:sp>
      <p:sp>
        <p:nvSpPr>
          <p:cNvPr id="4" name="내용 개체 틀 2">
            <a:extLst>
              <a:ext uri="{FF2B5EF4-FFF2-40B4-BE49-F238E27FC236}">
                <a16:creationId xmlns:a16="http://schemas.microsoft.com/office/drawing/2014/main" id="{2B5C3431-9038-46D2-8002-2E4E67A281E1}"/>
              </a:ext>
            </a:extLst>
          </p:cNvPr>
          <p:cNvSpPr txBox="1">
            <a:spLocks/>
          </p:cNvSpPr>
          <p:nvPr/>
        </p:nvSpPr>
        <p:spPr>
          <a:xfrm>
            <a:off x="773782" y="19780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세입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: </a:t>
            </a:r>
            <a:r>
              <a:rPr lang="ko-KR" altLang="en-US" dirty="0"/>
              <a:t>재래 유류 교통세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: </a:t>
            </a:r>
            <a:r>
              <a:rPr lang="ko-KR" altLang="en-US" dirty="0"/>
              <a:t>전력 교통세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: </a:t>
            </a:r>
            <a:r>
              <a:rPr lang="ko-KR" altLang="en-US" dirty="0"/>
              <a:t>바이오매스 교통세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: (</a:t>
            </a:r>
            <a:r>
              <a:rPr lang="ko-KR" altLang="en-US" dirty="0"/>
              <a:t>수소</a:t>
            </a:r>
            <a:r>
              <a:rPr lang="en-US" altLang="ko-KR" dirty="0"/>
              <a:t> </a:t>
            </a:r>
            <a:r>
              <a:rPr lang="ko-KR" altLang="en-US" dirty="0"/>
              <a:t>교통세</a:t>
            </a:r>
            <a:r>
              <a:rPr lang="en-US" altLang="ko-KR" dirty="0"/>
              <a:t>)</a:t>
            </a:r>
          </a:p>
          <a:p>
            <a:pPr marL="0" indent="0">
              <a:buNone/>
            </a:pPr>
            <a:r>
              <a:rPr lang="en-US" altLang="ko-KR" dirty="0"/>
              <a:t>: </a:t>
            </a:r>
            <a:r>
              <a:rPr lang="ko-KR" altLang="en-US" dirty="0" err="1"/>
              <a:t>탄소세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: </a:t>
            </a:r>
            <a:r>
              <a:rPr lang="ko-KR" altLang="en-US" i="1" dirty="0" err="1"/>
              <a:t>주행세</a:t>
            </a:r>
            <a:r>
              <a:rPr lang="en-US" altLang="ko-KR" i="1" dirty="0"/>
              <a:t>- </a:t>
            </a:r>
            <a:r>
              <a:rPr lang="ko-KR" altLang="en-US" i="1" dirty="0"/>
              <a:t>이중과세 우려 있으나</a:t>
            </a:r>
            <a:r>
              <a:rPr lang="en-US" altLang="ko-KR" i="1" dirty="0"/>
              <a:t>..</a:t>
            </a:r>
            <a:endParaRPr lang="ko-KR" altLang="en-US" i="1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595E84BA-1EC4-4AB4-AA95-6E624F751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2478" y="2500623"/>
            <a:ext cx="5939522" cy="3992252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FF6EA05F-8839-4294-B116-93016BA52D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104" y="2526945"/>
            <a:ext cx="5776079" cy="3928558"/>
          </a:xfrm>
          <a:prstGeom prst="rect">
            <a:avLst/>
          </a:prstGeom>
        </p:spPr>
      </p:pic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DF56651-45D0-4B5A-B637-663ABD5E3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FA8E-7AC9-48C7-823E-50E26D73EE48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446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1DA424-5C09-4137-B689-0266001D4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에너지소비량</a:t>
            </a:r>
            <a:r>
              <a:rPr lang="en-US" altLang="ko-KR" dirty="0"/>
              <a:t>, </a:t>
            </a:r>
            <a:br>
              <a:rPr lang="en-US" altLang="ko-KR" dirty="0"/>
            </a:br>
            <a:r>
              <a:rPr lang="ko-KR" altLang="en-US" dirty="0"/>
              <a:t>배출량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7350541-9272-4824-BBF9-1C135FC89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752" y="181723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ko-KR" altLang="en-US" dirty="0"/>
              <a:t>그나마 에너지 감축이 </a:t>
            </a:r>
            <a:r>
              <a:rPr lang="ko-KR" altLang="en-US" dirty="0" err="1"/>
              <a:t>됬으나</a:t>
            </a:r>
            <a:r>
              <a:rPr lang="en-US" altLang="ko-KR" dirty="0"/>
              <a:t>..</a:t>
            </a:r>
          </a:p>
          <a:p>
            <a:pPr marL="0" indent="0">
              <a:buNone/>
            </a:pPr>
            <a:r>
              <a:rPr lang="en-US" altLang="ko-KR" dirty="0"/>
              <a:t>-&gt; </a:t>
            </a:r>
            <a:r>
              <a:rPr lang="ko-KR" altLang="en-US" dirty="0"/>
              <a:t>전기화 효과 구분 필요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 ‘</a:t>
            </a:r>
            <a:r>
              <a:rPr lang="ko-KR" altLang="en-US" dirty="0" err="1"/>
              <a:t>모달</a:t>
            </a:r>
            <a:r>
              <a:rPr lang="en-US" altLang="ko-KR" dirty="0"/>
              <a:t> </a:t>
            </a:r>
            <a:r>
              <a:rPr lang="ko-KR" altLang="en-US" dirty="0"/>
              <a:t>시프트</a:t>
            </a:r>
            <a:r>
              <a:rPr lang="en-US" altLang="ko-KR" dirty="0"/>
              <a:t>’ </a:t>
            </a:r>
            <a:r>
              <a:rPr lang="ko-KR" altLang="en-US" dirty="0"/>
              <a:t>시나리오 작성 </a:t>
            </a:r>
            <a:r>
              <a:rPr lang="en-US" altLang="ko-KR" dirty="0"/>
              <a:t>X</a:t>
            </a:r>
          </a:p>
          <a:p>
            <a:endParaRPr lang="en-US" altLang="ko-KR" dirty="0"/>
          </a:p>
          <a:p>
            <a:r>
              <a:rPr lang="ko-KR" altLang="en-US" dirty="0"/>
              <a:t>항공</a:t>
            </a:r>
            <a:r>
              <a:rPr lang="en-US" altLang="ko-KR" dirty="0"/>
              <a:t>, </a:t>
            </a:r>
            <a:r>
              <a:rPr lang="ko-KR" altLang="en-US" dirty="0"/>
              <a:t>선박은</a:t>
            </a:r>
            <a:r>
              <a:rPr lang="en-US" altLang="ko-KR" dirty="0"/>
              <a:t>? </a:t>
            </a:r>
          </a:p>
          <a:p>
            <a:endParaRPr lang="en-US" altLang="ko-KR" dirty="0"/>
          </a:p>
          <a:p>
            <a:r>
              <a:rPr lang="en-US" altLang="ko-KR" dirty="0"/>
              <a:t>IEA</a:t>
            </a:r>
            <a:r>
              <a:rPr lang="ko-KR" altLang="en-US" dirty="0"/>
              <a:t>의 간단한 권고들조차</a:t>
            </a:r>
            <a:r>
              <a:rPr lang="en-US" altLang="ko-KR" dirty="0"/>
              <a:t>..</a:t>
            </a:r>
          </a:p>
          <a:p>
            <a:endParaRPr lang="en-US" altLang="ko-KR" dirty="0"/>
          </a:p>
          <a:p>
            <a:r>
              <a:rPr lang="ko-KR" altLang="en-US" dirty="0"/>
              <a:t>코로나</a:t>
            </a:r>
            <a:r>
              <a:rPr lang="en-US" altLang="ko-KR" dirty="0"/>
              <a:t>19</a:t>
            </a:r>
            <a:r>
              <a:rPr lang="ko-KR" altLang="en-US" dirty="0"/>
              <a:t>동안 늘어난 자동차는</a:t>
            </a:r>
            <a:r>
              <a:rPr lang="en-US" altLang="ko-KR" dirty="0"/>
              <a:t>?</a:t>
            </a:r>
            <a:endParaRPr lang="ko-KR" altLang="en-US" dirty="0"/>
          </a:p>
        </p:txBody>
      </p:sp>
      <p:pic>
        <p:nvPicPr>
          <p:cNvPr id="5" name="그림 4" descr="테이블이(가) 표시된 사진&#10;&#10;자동 생성된 설명">
            <a:extLst>
              <a:ext uri="{FF2B5EF4-FFF2-40B4-BE49-F238E27FC236}">
                <a16:creationId xmlns:a16="http://schemas.microsoft.com/office/drawing/2014/main" id="{3E284840-858F-4A08-B340-0818AFBEC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8529" y="134224"/>
            <a:ext cx="55833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65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396D2F-2442-48EB-B33D-6C6DE3406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/>
              <a:t>https://www.iea.org/reports/net-zero-by-2050</a:t>
            </a:r>
            <a:endParaRPr lang="ko-KR" altLang="en-US" sz="3600" dirty="0"/>
          </a:p>
        </p:txBody>
      </p:sp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282EC7AF-B7BA-4348-A894-6FC6D4F639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337" y="2219325"/>
            <a:ext cx="9839325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33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8770CC-DE3A-453F-AB45-B1965F55D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감축 문제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6852368-E2EB-4FD3-ACE4-032C0718A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/>
              <a:t>15%...</a:t>
            </a:r>
          </a:p>
          <a:p>
            <a:endParaRPr lang="en-US" altLang="ko-KR" dirty="0"/>
          </a:p>
          <a:p>
            <a:r>
              <a:rPr lang="ko-KR" altLang="en-US" dirty="0"/>
              <a:t>재래식 차량은 언제 금지</a:t>
            </a:r>
            <a:r>
              <a:rPr lang="en-US" altLang="ko-KR" dirty="0"/>
              <a:t>?</a:t>
            </a:r>
          </a:p>
          <a:p>
            <a:endParaRPr lang="en-US" altLang="ko-KR" dirty="0"/>
          </a:p>
          <a:p>
            <a:r>
              <a:rPr lang="ko-KR" altLang="en-US" dirty="0" err="1"/>
              <a:t>수송분담률</a:t>
            </a:r>
            <a:r>
              <a:rPr lang="ko-KR" altLang="en-US" dirty="0"/>
              <a:t> 조정은</a:t>
            </a:r>
            <a:r>
              <a:rPr lang="en-US" altLang="ko-KR" dirty="0"/>
              <a:t>?</a:t>
            </a:r>
          </a:p>
          <a:p>
            <a:endParaRPr lang="en-US" altLang="ko-KR" dirty="0"/>
          </a:p>
          <a:p>
            <a:r>
              <a:rPr lang="ko-KR" altLang="en-US" dirty="0"/>
              <a:t>자동차 총량은</a:t>
            </a:r>
            <a:r>
              <a:rPr lang="en-US" altLang="ko-KR" dirty="0"/>
              <a:t>?</a:t>
            </a:r>
          </a:p>
          <a:p>
            <a:endParaRPr lang="en-US" altLang="ko-KR" dirty="0"/>
          </a:p>
          <a:p>
            <a:r>
              <a:rPr lang="en-US" altLang="ko-KR" dirty="0"/>
              <a:t>E-fuel?!</a:t>
            </a:r>
          </a:p>
          <a:p>
            <a:endParaRPr lang="en-US" altLang="ko-KR" dirty="0"/>
          </a:p>
          <a:p>
            <a:r>
              <a:rPr lang="ko-KR" altLang="en-US" dirty="0"/>
              <a:t>땅과 재생 </a:t>
            </a:r>
            <a:r>
              <a:rPr lang="en-US" altLang="ko-KR" dirty="0"/>
              <a:t>E</a:t>
            </a:r>
            <a:endParaRPr lang="ko-KR" altLang="en-US" dirty="0"/>
          </a:p>
        </p:txBody>
      </p:sp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2B2048FE-EAFD-4F41-9FEF-E1A6537300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169" y="365125"/>
            <a:ext cx="5972175" cy="601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748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0AD19EFA-5F1F-4F60-A87B-F3999EDA3DEE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>
            <a:extLst>
              <a:ext uri="{FF2B5EF4-FFF2-40B4-BE49-F238E27FC236}">
                <a16:creationId xmlns:a16="http://schemas.microsoft.com/office/drawing/2014/main" id="{0AC83CF4-905A-4093-87EF-D482069BE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모드별</a:t>
            </a:r>
            <a:r>
              <a:rPr lang="ko-KR" altLang="en-US" dirty="0"/>
              <a:t> 면적당 수송량</a:t>
            </a:r>
            <a:r>
              <a:rPr lang="en-US" altLang="ko-KR" dirty="0"/>
              <a:t>, 2016</a:t>
            </a:r>
            <a:endParaRPr lang="ko-KR" altLang="en-US" dirty="0"/>
          </a:p>
        </p:txBody>
      </p:sp>
      <p:graphicFrame>
        <p:nvGraphicFramePr>
          <p:cNvPr id="5" name="내용 개체 틀 4">
            <a:extLst>
              <a:ext uri="{FF2B5EF4-FFF2-40B4-BE49-F238E27FC236}">
                <a16:creationId xmlns:a16="http://schemas.microsoft.com/office/drawing/2014/main" id="{A6DAE325-C6DC-4DC5-90A5-CDDA7D18C38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1" y="1828799"/>
          <a:ext cx="10601129" cy="4348065"/>
        </p:xfrm>
        <a:graphic>
          <a:graphicData uri="http://schemas.openxmlformats.org/drawingml/2006/table">
            <a:tbl>
              <a:tblPr/>
              <a:tblGrid>
                <a:gridCol w="1867911">
                  <a:extLst>
                    <a:ext uri="{9D8B030D-6E8A-4147-A177-3AD203B41FA5}">
                      <a16:colId xmlns:a16="http://schemas.microsoft.com/office/drawing/2014/main" val="587808875"/>
                    </a:ext>
                  </a:extLst>
                </a:gridCol>
                <a:gridCol w="1263303">
                  <a:extLst>
                    <a:ext uri="{9D8B030D-6E8A-4147-A177-3AD203B41FA5}">
                      <a16:colId xmlns:a16="http://schemas.microsoft.com/office/drawing/2014/main" val="4265377094"/>
                    </a:ext>
                  </a:extLst>
                </a:gridCol>
                <a:gridCol w="1867911">
                  <a:extLst>
                    <a:ext uri="{9D8B030D-6E8A-4147-A177-3AD203B41FA5}">
                      <a16:colId xmlns:a16="http://schemas.microsoft.com/office/drawing/2014/main" val="2148564369"/>
                    </a:ext>
                  </a:extLst>
                </a:gridCol>
                <a:gridCol w="1867911">
                  <a:extLst>
                    <a:ext uri="{9D8B030D-6E8A-4147-A177-3AD203B41FA5}">
                      <a16:colId xmlns:a16="http://schemas.microsoft.com/office/drawing/2014/main" val="3620631683"/>
                    </a:ext>
                  </a:extLst>
                </a:gridCol>
                <a:gridCol w="1867911">
                  <a:extLst>
                    <a:ext uri="{9D8B030D-6E8A-4147-A177-3AD203B41FA5}">
                      <a16:colId xmlns:a16="http://schemas.microsoft.com/office/drawing/2014/main" val="3650792945"/>
                    </a:ext>
                  </a:extLst>
                </a:gridCol>
                <a:gridCol w="1866182">
                  <a:extLst>
                    <a:ext uri="{9D8B030D-6E8A-4147-A177-3AD203B41FA5}">
                      <a16:colId xmlns:a16="http://schemas.microsoft.com/office/drawing/2014/main" val="547542851"/>
                    </a:ext>
                  </a:extLst>
                </a:gridCol>
              </a:tblGrid>
              <a:tr h="863863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kern="0" spc="-5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면적</a:t>
                      </a:r>
                      <a:r>
                        <a:rPr lang="en-US" altLang="ko-KR" sz="2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한양중고딕"/>
                        </a:rPr>
                        <a:t>(</a:t>
                      </a:r>
                      <a:r>
                        <a:rPr lang="ko-KR" altLang="en-US" sz="2800" kern="0" spc="-5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㎢</a:t>
                      </a:r>
                      <a:r>
                        <a:rPr lang="en-US" altLang="ko-KR" sz="2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한양중고딕"/>
                        </a:rPr>
                        <a:t>)</a:t>
                      </a:r>
                      <a:endParaRPr lang="ko-KR" alt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kern="0" spc="-5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수송규모</a:t>
                      </a:r>
                      <a:endParaRPr lang="ko-KR" alt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kern="0" spc="-5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단위 수송량</a:t>
                      </a:r>
                      <a:endParaRPr lang="ko-KR" alt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017405"/>
                  </a:ext>
                </a:extLst>
              </a:tr>
              <a:tr h="17469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kern="0" spc="-50" dirty="0" err="1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인킬로</a:t>
                      </a:r>
                      <a:br>
                        <a:rPr lang="en-US" altLang="ko-KR" sz="2800" kern="0" spc="-5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</a:br>
                      <a:r>
                        <a:rPr lang="en-US" altLang="ko-KR" sz="28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한양중고딕"/>
                        </a:rPr>
                        <a:t>(</a:t>
                      </a:r>
                      <a:r>
                        <a:rPr lang="ko-KR" altLang="en-US" sz="2800" kern="0" spc="-5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백만</a:t>
                      </a:r>
                      <a:r>
                        <a:rPr lang="en-US" altLang="ko-KR" sz="28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한양중고딕"/>
                        </a:rPr>
                        <a:t>)</a:t>
                      </a:r>
                      <a:endParaRPr lang="ko-KR" altLang="en-US" sz="2800" kern="0" spc="-5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kern="0" spc="-50" dirty="0" err="1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톤킬로</a:t>
                      </a:r>
                      <a:br>
                        <a:rPr lang="en-US" altLang="ko-KR" sz="2800" kern="0" spc="-5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</a:br>
                      <a:r>
                        <a:rPr lang="en-US" altLang="ko-KR" sz="28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한양중고딕"/>
                        </a:rPr>
                        <a:t>(</a:t>
                      </a:r>
                      <a:r>
                        <a:rPr lang="ko-KR" altLang="en-US" sz="2800" kern="0" spc="-5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백만</a:t>
                      </a:r>
                      <a:r>
                        <a:rPr lang="en-US" altLang="ko-KR" sz="28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한양중고딕"/>
                        </a:rPr>
                        <a:t>)</a:t>
                      </a:r>
                      <a:endParaRPr lang="ko-KR" altLang="en-US" sz="2800" kern="0" spc="-5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kern="0" spc="-5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㎡당 인킬로</a:t>
                      </a:r>
                      <a:endParaRPr lang="ko-KR" alt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kern="0" spc="-5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㎡당 톤킬로</a:t>
                      </a:r>
                      <a:endParaRPr lang="ko-KR" alt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442878"/>
                  </a:ext>
                </a:extLst>
              </a:tr>
              <a:tr h="86863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kern="0" spc="-5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도로</a:t>
                      </a:r>
                      <a:endParaRPr lang="ko-KR" alt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한양중고딕"/>
                        </a:rPr>
                        <a:t>3,199</a:t>
                      </a:r>
                      <a:endParaRPr 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한양중고딕"/>
                        </a:rPr>
                        <a:t>390,541</a:t>
                      </a:r>
                      <a:endParaRPr 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한양중고딕"/>
                        </a:rPr>
                        <a:t>135,259</a:t>
                      </a:r>
                      <a:endParaRPr 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한양중고딕"/>
                        </a:rPr>
                        <a:t>122</a:t>
                      </a:r>
                      <a:endParaRPr 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한양중고딕"/>
                        </a:rPr>
                        <a:t>42</a:t>
                      </a:r>
                      <a:endParaRPr 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541820"/>
                  </a:ext>
                </a:extLst>
              </a:tr>
              <a:tr h="86863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kern="0" spc="-5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철도</a:t>
                      </a:r>
                      <a:endParaRPr lang="ko-KR" alt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한양중고딕"/>
                        </a:rPr>
                        <a:t>141</a:t>
                      </a:r>
                      <a:endParaRPr 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한양중고딕"/>
                        </a:rPr>
                        <a:t>70,436</a:t>
                      </a:r>
                      <a:endParaRPr 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한양중고딕"/>
                        </a:rPr>
                        <a:t>8,414</a:t>
                      </a:r>
                      <a:endParaRPr 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한양중고딕"/>
                        </a:rPr>
                        <a:t>500</a:t>
                      </a:r>
                      <a:endParaRPr lang="en-US" sz="2800" kern="0" spc="-5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한양중고딕"/>
                        </a:rPr>
                        <a:t>60</a:t>
                      </a:r>
                      <a:endParaRPr lang="en-US" sz="2800" kern="0" spc="-5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95217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D5CE9CB-FBD1-46E9-A238-40158C97AD1E}"/>
              </a:ext>
            </a:extLst>
          </p:cNvPr>
          <p:cNvSpPr txBox="1"/>
          <p:nvPr/>
        </p:nvSpPr>
        <p:spPr>
          <a:xfrm>
            <a:off x="8733453" y="298580"/>
            <a:ext cx="32207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면적 </a:t>
            </a:r>
            <a:r>
              <a:rPr lang="en-US" altLang="ko-KR" dirty="0"/>
              <a:t>: </a:t>
            </a:r>
            <a:r>
              <a:rPr lang="ko-KR" altLang="en-US" dirty="0" err="1"/>
              <a:t>국토부</a:t>
            </a:r>
            <a:r>
              <a:rPr lang="en-US" altLang="ko-KR" dirty="0"/>
              <a:t> </a:t>
            </a:r>
            <a:r>
              <a:rPr lang="ko-KR" altLang="en-US" dirty="0"/>
              <a:t>지적통계</a:t>
            </a:r>
            <a:endParaRPr lang="en-US" altLang="ko-KR" dirty="0"/>
          </a:p>
          <a:p>
            <a:r>
              <a:rPr lang="ko-KR" altLang="en-US" dirty="0"/>
              <a:t>수송</a:t>
            </a:r>
            <a:r>
              <a:rPr lang="en-US" altLang="ko-KR" dirty="0"/>
              <a:t>, </a:t>
            </a:r>
            <a:r>
              <a:rPr lang="ko-KR" altLang="en-US" dirty="0"/>
              <a:t>도로</a:t>
            </a:r>
            <a:r>
              <a:rPr lang="en-US" altLang="ko-KR" dirty="0"/>
              <a:t>: </a:t>
            </a:r>
            <a:r>
              <a:rPr lang="ko-KR" altLang="en-US" dirty="0"/>
              <a:t>국토교통통계연보</a:t>
            </a:r>
            <a:endParaRPr lang="en-US" altLang="ko-KR" dirty="0"/>
          </a:p>
          <a:p>
            <a:r>
              <a:rPr lang="ko-KR" altLang="en-US" dirty="0"/>
              <a:t>수송</a:t>
            </a:r>
            <a:r>
              <a:rPr lang="en-US" altLang="ko-KR" dirty="0"/>
              <a:t>, </a:t>
            </a:r>
            <a:r>
              <a:rPr lang="ko-KR" altLang="en-US" dirty="0"/>
              <a:t>철도</a:t>
            </a:r>
            <a:r>
              <a:rPr lang="en-US" altLang="ko-KR" dirty="0"/>
              <a:t>: </a:t>
            </a:r>
            <a:r>
              <a:rPr lang="ko-KR" altLang="en-US" dirty="0"/>
              <a:t>철도통계연보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CE7332F4-FCC7-4734-B145-8DF7791F0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5231-ABDD-4E52-AC50-26414FDEDFF9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628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907E56-08BA-497C-A9F4-0C7A73D6E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732"/>
            <a:ext cx="10515600" cy="1325563"/>
          </a:xfrm>
        </p:spPr>
        <p:txBody>
          <a:bodyPr/>
          <a:lstStyle/>
          <a:p>
            <a:r>
              <a:rPr lang="ko-KR" altLang="en-US" dirty="0"/>
              <a:t>자동차 대수 문제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91CBD120-109A-4E58-895C-72173D07CD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9207" y="1107347"/>
            <a:ext cx="9065328" cy="571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127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370AC9C7-866D-4B0B-BF83-0EAF8DF49F1A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>
            <a:extLst>
              <a:ext uri="{FF2B5EF4-FFF2-40B4-BE49-F238E27FC236}">
                <a16:creationId xmlns:a16="http://schemas.microsoft.com/office/drawing/2014/main" id="{9E52A6DC-860E-4E64-9FE6-1FD18C059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‘</a:t>
            </a:r>
            <a:r>
              <a:rPr lang="ko-KR" altLang="en-US" dirty="0" err="1"/>
              <a:t>모달</a:t>
            </a:r>
            <a:r>
              <a:rPr lang="ko-KR" altLang="en-US" dirty="0"/>
              <a:t> 시프트</a:t>
            </a:r>
            <a:r>
              <a:rPr lang="en-US" altLang="ko-KR" dirty="0"/>
              <a:t>’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079606-114F-4805-AE51-E7E57E60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49" y="1690688"/>
            <a:ext cx="11715751" cy="47804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/>
              <a:t>=</a:t>
            </a:r>
            <a:r>
              <a:rPr lang="ko-KR" altLang="en-US" dirty="0"/>
              <a:t>도로에서 철도로 이전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=</a:t>
            </a:r>
            <a:r>
              <a:rPr lang="ko-KR" altLang="en-US" dirty="0"/>
              <a:t>항공에서 철도로 이전</a:t>
            </a:r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=</a:t>
            </a:r>
            <a:r>
              <a:rPr lang="ko-KR" altLang="en-US" dirty="0"/>
              <a:t>교통 시스템에 대한 정부 개입 </a:t>
            </a:r>
            <a:br>
              <a:rPr lang="en-US" altLang="ko-KR" dirty="0"/>
            </a:br>
            <a:r>
              <a:rPr lang="en-US" altLang="ko-KR" sz="4400" dirty="0"/>
              <a:t>	</a:t>
            </a:r>
            <a:r>
              <a:rPr lang="en-US" altLang="ko-KR" sz="3600" dirty="0"/>
              <a:t>Q. </a:t>
            </a:r>
            <a:r>
              <a:rPr lang="ko-KR" altLang="en-US" sz="3600" dirty="0"/>
              <a:t>무엇이 철도 없는 교통 시스템의 문제인가</a:t>
            </a:r>
            <a:r>
              <a:rPr lang="en-US" altLang="ko-KR" sz="3600" dirty="0"/>
              <a:t>?</a:t>
            </a:r>
            <a:br>
              <a:rPr lang="en-US" altLang="ko-KR" sz="3600" dirty="0"/>
            </a:br>
            <a:r>
              <a:rPr lang="en-US" altLang="ko-KR" sz="3600" dirty="0"/>
              <a:t>	Q. </a:t>
            </a:r>
            <a:r>
              <a:rPr lang="ko-KR" altLang="en-US" sz="3600" dirty="0"/>
              <a:t>철도를 통해 이 시스템과 주변의 무엇이 개선되는가</a:t>
            </a:r>
            <a:r>
              <a:rPr lang="en-US" altLang="ko-KR" sz="3600" dirty="0"/>
              <a:t>?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전통적 맥락</a:t>
            </a:r>
            <a:r>
              <a:rPr lang="en-US" altLang="ko-KR" dirty="0"/>
              <a:t>: </a:t>
            </a:r>
            <a:r>
              <a:rPr lang="ko-KR" altLang="en-US" dirty="0"/>
              <a:t>도시화</a:t>
            </a:r>
            <a:r>
              <a:rPr lang="en-US" altLang="ko-KR" dirty="0"/>
              <a:t> &amp; </a:t>
            </a:r>
            <a:r>
              <a:rPr lang="ko-KR" altLang="en-US" dirty="0"/>
              <a:t>오일쇼크</a:t>
            </a:r>
            <a:endParaRPr lang="en-US" altLang="ko-KR" dirty="0"/>
          </a:p>
          <a:p>
            <a:r>
              <a:rPr lang="ko-KR" altLang="en-US" dirty="0"/>
              <a:t>강화되는 맥락</a:t>
            </a:r>
            <a:r>
              <a:rPr lang="en-US" altLang="ko-KR" dirty="0"/>
              <a:t>: </a:t>
            </a:r>
            <a:r>
              <a:rPr lang="ko-KR" altLang="en-US" dirty="0"/>
              <a:t>기후위기 </a:t>
            </a:r>
            <a:r>
              <a:rPr lang="en-US" altLang="ko-KR" dirty="0"/>
              <a:t>&amp; </a:t>
            </a:r>
            <a:r>
              <a:rPr lang="ko-KR" altLang="en-US" dirty="0"/>
              <a:t>에너지 전환</a:t>
            </a:r>
            <a:endParaRPr lang="en-US" altLang="ko-KR" dirty="0"/>
          </a:p>
          <a:p>
            <a:r>
              <a:rPr lang="ko-KR" altLang="en-US" dirty="0"/>
              <a:t>도전</a:t>
            </a:r>
            <a:r>
              <a:rPr lang="en-US" altLang="ko-KR" dirty="0"/>
              <a:t>: </a:t>
            </a:r>
            <a:r>
              <a:rPr lang="ko-KR" altLang="en-US" dirty="0"/>
              <a:t>자동차화</a:t>
            </a:r>
            <a:r>
              <a:rPr lang="en-US" altLang="ko-KR" dirty="0"/>
              <a:t>, 1</a:t>
            </a:r>
            <a:r>
              <a:rPr lang="ko-KR" altLang="en-US" dirty="0"/>
              <a:t>차 </a:t>
            </a:r>
            <a:r>
              <a:rPr lang="en-US" altLang="ko-KR" dirty="0"/>
              <a:t>/ 2</a:t>
            </a:r>
            <a:r>
              <a:rPr lang="ko-KR" altLang="en-US" dirty="0"/>
              <a:t>차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D2DFBFB-7052-437D-BD52-770A917A7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5231-ABDD-4E52-AC50-26414FDEDFF9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6036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>
            <a:extLst>
              <a:ext uri="{FF2B5EF4-FFF2-40B4-BE49-F238E27FC236}">
                <a16:creationId xmlns:a16="http://schemas.microsoft.com/office/drawing/2014/main" id="{0F572C6C-41E8-47CB-AF45-25CB14B69716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56A1131-8985-4B90-AEBC-60D62895C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78943"/>
            <a:ext cx="10746851" cy="4698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/>
              <a:t>30% </a:t>
            </a:r>
            <a:r>
              <a:rPr lang="ko-KR" altLang="en-US" sz="2400" dirty="0"/>
              <a:t>삭감목표</a:t>
            </a:r>
            <a:r>
              <a:rPr lang="en-US" altLang="ko-KR" sz="2400" dirty="0"/>
              <a:t>		50%					VKT </a:t>
            </a:r>
            <a:r>
              <a:rPr lang="ko-KR" altLang="en-US" sz="2400" dirty="0"/>
              <a:t>감축에 따른</a:t>
            </a:r>
            <a:r>
              <a:rPr lang="en-US" altLang="ko-KR" sz="2400" dirty="0"/>
              <a:t>									</a:t>
            </a:r>
            <a:r>
              <a:rPr lang="ko-KR" altLang="en-US" sz="2400" dirty="0"/>
              <a:t>배출량 감축</a:t>
            </a: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/>
              <a:t>(</a:t>
            </a:r>
            <a:r>
              <a:rPr lang="ko-KR" altLang="en-US" sz="2400" dirty="0"/>
              <a:t>남은 승용차 통행량</a:t>
            </a:r>
            <a:r>
              <a:rPr lang="en-US" altLang="ko-KR" sz="2400" dirty="0"/>
              <a:t>) </a:t>
            </a:r>
          </a:p>
          <a:p>
            <a:pPr marL="0" indent="0">
              <a:buNone/>
            </a:pPr>
            <a:r>
              <a:rPr lang="en-US" altLang="ko-KR" sz="2400" dirty="0"/>
              <a:t>40, 60, 70, 80, 70%		25, 45, 55, 65, 50%		</a:t>
            </a:r>
          </a:p>
          <a:p>
            <a:pPr marL="0" indent="0">
              <a:buNone/>
            </a:pPr>
            <a:r>
              <a:rPr lang="en-US" altLang="ko-KR" sz="2400" dirty="0"/>
              <a:t>				</a:t>
            </a: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DD0C8436-2A74-47D5-A538-B4133A9EC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18" y="297052"/>
            <a:ext cx="12762706" cy="1325563"/>
          </a:xfrm>
        </p:spPr>
        <p:txBody>
          <a:bodyPr>
            <a:normAutofit/>
          </a:bodyPr>
          <a:lstStyle/>
          <a:p>
            <a:r>
              <a:rPr lang="ko-KR" altLang="en-US" sz="3600" dirty="0"/>
              <a:t>승용차 차량</a:t>
            </a:r>
            <a:r>
              <a:rPr lang="en-US" altLang="ko-KR" sz="3600" dirty="0"/>
              <a:t>km </a:t>
            </a:r>
            <a:r>
              <a:rPr lang="ko-KR" altLang="en-US" sz="3600" dirty="0"/>
              <a:t>삭감 지역별 배분결과 예시 </a:t>
            </a:r>
            <a:r>
              <a:rPr lang="en-US" altLang="ko-KR" sz="3600" dirty="0"/>
              <a:t>1: </a:t>
            </a:r>
            <a:r>
              <a:rPr lang="ko-KR" altLang="en-US" sz="3600" dirty="0"/>
              <a:t>단순버전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7DC595C0-0D30-4830-B7EF-293369CE7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073" y="3265046"/>
            <a:ext cx="3876924" cy="3599529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F5CDD59D-F0E3-4DD8-895F-1C65865BA4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5609" y="3258471"/>
            <a:ext cx="3876924" cy="3599529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D29979A3-F30F-4FA9-AAE0-1DAAE58978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4763" y="3265046"/>
            <a:ext cx="3651821" cy="30909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AB465B9-18EF-4F98-82A1-C5B4A8C9FA35}"/>
              </a:ext>
            </a:extLst>
          </p:cNvPr>
          <p:cNvSpPr txBox="1"/>
          <p:nvPr/>
        </p:nvSpPr>
        <p:spPr>
          <a:xfrm>
            <a:off x="8448668" y="2619840"/>
            <a:ext cx="3743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※ </a:t>
            </a:r>
            <a:r>
              <a:rPr lang="ko-KR" altLang="en-US" dirty="0"/>
              <a:t>현 주행거리당</a:t>
            </a:r>
            <a:r>
              <a:rPr lang="en-US" altLang="ko-KR" dirty="0"/>
              <a:t> </a:t>
            </a:r>
            <a:r>
              <a:rPr lang="ko-KR" altLang="en-US" dirty="0"/>
              <a:t>배출량 유지 가정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418C47D-FA50-4743-B306-7D7D82A2E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FA8E-7AC9-48C7-823E-50E26D73EE48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3359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F9011071-3E17-44D9-A601-953ADE08D3ED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13213E6B-EBAB-46C0-8E8F-8E954C26AF31}"/>
              </a:ext>
            </a:extLst>
          </p:cNvPr>
          <p:cNvGraphicFramePr>
            <a:graphicFrameLocks noGrp="1"/>
          </p:cNvGraphicFramePr>
          <p:nvPr/>
        </p:nvGraphicFramePr>
        <p:xfrm>
          <a:off x="33556" y="178552"/>
          <a:ext cx="2329272" cy="6638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9893">
                  <a:extLst>
                    <a:ext uri="{9D8B030D-6E8A-4147-A177-3AD203B41FA5}">
                      <a16:colId xmlns:a16="http://schemas.microsoft.com/office/drawing/2014/main" val="219779246"/>
                    </a:ext>
                  </a:extLst>
                </a:gridCol>
                <a:gridCol w="1149379">
                  <a:extLst>
                    <a:ext uri="{9D8B030D-6E8A-4147-A177-3AD203B41FA5}">
                      <a16:colId xmlns:a16="http://schemas.microsoft.com/office/drawing/2014/main" val="4106039521"/>
                    </a:ext>
                  </a:extLst>
                </a:gridCol>
              </a:tblGrid>
              <a:tr h="80138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 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대비 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2060 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잔여 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VKT</a:t>
                      </a:r>
                    </a:p>
                  </a:txBody>
                  <a:tcPr marL="2838" marR="2838" marT="283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Km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주행세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기준치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2838" marR="2838" marT="2838" marB="0" anchor="ctr"/>
                </a:tc>
                <a:extLst>
                  <a:ext uri="{0D108BD9-81ED-4DB2-BD59-A6C34878D82A}">
                    <a16:rowId xmlns:a16="http://schemas.microsoft.com/office/drawing/2014/main" val="750240314"/>
                  </a:ext>
                </a:extLst>
              </a:tr>
              <a:tr h="44899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25%</a:t>
                      </a:r>
                    </a:p>
                  </a:txBody>
                  <a:tcPr marL="2838" marR="2838" marT="283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</a:p>
                  </a:txBody>
                  <a:tcPr marL="2838" marR="2838" marT="2838" marB="0" anchor="ctr"/>
                </a:tc>
                <a:extLst>
                  <a:ext uri="{0D108BD9-81ED-4DB2-BD59-A6C34878D82A}">
                    <a16:rowId xmlns:a16="http://schemas.microsoft.com/office/drawing/2014/main" val="3621527949"/>
                  </a:ext>
                </a:extLst>
              </a:tr>
              <a:tr h="44899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35%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838" marR="2838" marT="283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</a:t>
                      </a:r>
                    </a:p>
                  </a:txBody>
                  <a:tcPr marL="2838" marR="2838" marT="2838" marB="0" anchor="ctr"/>
                </a:tc>
                <a:extLst>
                  <a:ext uri="{0D108BD9-81ED-4DB2-BD59-A6C34878D82A}">
                    <a16:rowId xmlns:a16="http://schemas.microsoft.com/office/drawing/2014/main" val="3175686216"/>
                  </a:ext>
                </a:extLst>
              </a:tr>
              <a:tr h="44899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40%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838" marR="2838" marT="283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</a:t>
                      </a:r>
                    </a:p>
                  </a:txBody>
                  <a:tcPr marL="2838" marR="2838" marT="2838" marB="0" anchor="ctr"/>
                </a:tc>
                <a:extLst>
                  <a:ext uri="{0D108BD9-81ED-4DB2-BD59-A6C34878D82A}">
                    <a16:rowId xmlns:a16="http://schemas.microsoft.com/office/drawing/2014/main" val="1154838791"/>
                  </a:ext>
                </a:extLst>
              </a:tr>
              <a:tr h="44899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45%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838" marR="2838" marT="283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</a:p>
                  </a:txBody>
                  <a:tcPr marL="2838" marR="2838" marT="2838" marB="0" anchor="ctr"/>
                </a:tc>
                <a:extLst>
                  <a:ext uri="{0D108BD9-81ED-4DB2-BD59-A6C34878D82A}">
                    <a16:rowId xmlns:a16="http://schemas.microsoft.com/office/drawing/2014/main" val="3963716329"/>
                  </a:ext>
                </a:extLst>
              </a:tr>
              <a:tr h="44899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50%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838" marR="2838" marT="283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35</a:t>
                      </a:r>
                    </a:p>
                  </a:txBody>
                  <a:tcPr marL="2838" marR="2838" marT="2838" marB="0" anchor="ctr"/>
                </a:tc>
                <a:extLst>
                  <a:ext uri="{0D108BD9-81ED-4DB2-BD59-A6C34878D82A}">
                    <a16:rowId xmlns:a16="http://schemas.microsoft.com/office/drawing/2014/main" val="122794868"/>
                  </a:ext>
                </a:extLst>
              </a:tr>
              <a:tr h="44899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52%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838" marR="2838" marT="283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2838" marR="2838" marT="2838" marB="0" anchor="ctr"/>
                </a:tc>
                <a:extLst>
                  <a:ext uri="{0D108BD9-81ED-4DB2-BD59-A6C34878D82A}">
                    <a16:rowId xmlns:a16="http://schemas.microsoft.com/office/drawing/2014/main" val="1437860786"/>
                  </a:ext>
                </a:extLst>
              </a:tr>
              <a:tr h="44899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55%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838" marR="2838" marT="283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</a:t>
                      </a:r>
                    </a:p>
                  </a:txBody>
                  <a:tcPr marL="2838" marR="2838" marT="2838" marB="0" anchor="ctr"/>
                </a:tc>
                <a:extLst>
                  <a:ext uri="{0D108BD9-81ED-4DB2-BD59-A6C34878D82A}">
                    <a16:rowId xmlns:a16="http://schemas.microsoft.com/office/drawing/2014/main" val="1670878760"/>
                  </a:ext>
                </a:extLst>
              </a:tr>
              <a:tr h="44899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60%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838" marR="2838" marT="283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2838" marR="2838" marT="2838" marB="0" anchor="ctr"/>
                </a:tc>
                <a:extLst>
                  <a:ext uri="{0D108BD9-81ED-4DB2-BD59-A6C34878D82A}">
                    <a16:rowId xmlns:a16="http://schemas.microsoft.com/office/drawing/2014/main" val="1310912074"/>
                  </a:ext>
                </a:extLst>
              </a:tr>
              <a:tr h="44899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65%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838" marR="2838" marT="283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2838" marR="2838" marT="2838" marB="0" anchor="ctr"/>
                </a:tc>
                <a:extLst>
                  <a:ext uri="{0D108BD9-81ED-4DB2-BD59-A6C34878D82A}">
                    <a16:rowId xmlns:a16="http://schemas.microsoft.com/office/drawing/2014/main" val="1460440854"/>
                  </a:ext>
                </a:extLst>
              </a:tr>
              <a:tr h="44899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70%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838" marR="2838" marT="283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2838" marR="2838" marT="2838" marB="0" anchor="ctr"/>
                </a:tc>
                <a:extLst>
                  <a:ext uri="{0D108BD9-81ED-4DB2-BD59-A6C34878D82A}">
                    <a16:rowId xmlns:a16="http://schemas.microsoft.com/office/drawing/2014/main" val="2370129393"/>
                  </a:ext>
                </a:extLst>
              </a:tr>
              <a:tr h="44899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72%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838" marR="2838" marT="283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2838" marR="2838" marT="2838" marB="0" anchor="ctr"/>
                </a:tc>
                <a:extLst>
                  <a:ext uri="{0D108BD9-81ED-4DB2-BD59-A6C34878D82A}">
                    <a16:rowId xmlns:a16="http://schemas.microsoft.com/office/drawing/2014/main" val="1006411017"/>
                  </a:ext>
                </a:extLst>
              </a:tr>
              <a:tr h="44899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75%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838" marR="2838" marT="283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2838" marR="2838" marT="2838" marB="0" anchor="ctr"/>
                </a:tc>
                <a:extLst>
                  <a:ext uri="{0D108BD9-81ED-4DB2-BD59-A6C34878D82A}">
                    <a16:rowId xmlns:a16="http://schemas.microsoft.com/office/drawing/2014/main" val="2206652979"/>
                  </a:ext>
                </a:extLst>
              </a:tr>
              <a:tr h="44899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80%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838" marR="2838" marT="283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2838" marR="2838" marT="2838" marB="0" anchor="ctr"/>
                </a:tc>
                <a:extLst>
                  <a:ext uri="{0D108BD9-81ED-4DB2-BD59-A6C34878D82A}">
                    <a16:rowId xmlns:a16="http://schemas.microsoft.com/office/drawing/2014/main" val="1563437650"/>
                  </a:ext>
                </a:extLst>
              </a:tr>
            </a:tbl>
          </a:graphicData>
        </a:graphic>
      </p:graphicFrame>
      <p:pic>
        <p:nvPicPr>
          <p:cNvPr id="5" name="그래픽 4">
            <a:extLst>
              <a:ext uri="{FF2B5EF4-FFF2-40B4-BE49-F238E27FC236}">
                <a16:creationId xmlns:a16="http://schemas.microsoft.com/office/drawing/2014/main" id="{D93881FD-C819-425F-A0A2-53A19AB061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75664" y="174204"/>
            <a:ext cx="4495800" cy="6734175"/>
          </a:xfrm>
          <a:prstGeom prst="rect">
            <a:avLst/>
          </a:prstGeom>
        </p:spPr>
      </p:pic>
      <p:sp>
        <p:nvSpPr>
          <p:cNvPr id="6" name="타원 5">
            <a:extLst>
              <a:ext uri="{FF2B5EF4-FFF2-40B4-BE49-F238E27FC236}">
                <a16:creationId xmlns:a16="http://schemas.microsoft.com/office/drawing/2014/main" id="{0FAAF14A-314B-475D-BA17-17CD49F59D2A}"/>
              </a:ext>
            </a:extLst>
          </p:cNvPr>
          <p:cNvSpPr/>
          <p:nvPr/>
        </p:nvSpPr>
        <p:spPr>
          <a:xfrm>
            <a:off x="2499919" y="1157681"/>
            <a:ext cx="207277" cy="201336"/>
          </a:xfrm>
          <a:prstGeom prst="ellipse">
            <a:avLst/>
          </a:prstGeom>
          <a:solidFill>
            <a:srgbClr val="E40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2921D43E-51B7-4D97-A1A5-7A60338F7B16}"/>
              </a:ext>
            </a:extLst>
          </p:cNvPr>
          <p:cNvSpPr/>
          <p:nvPr/>
        </p:nvSpPr>
        <p:spPr>
          <a:xfrm>
            <a:off x="2499919" y="1584822"/>
            <a:ext cx="207277" cy="201336"/>
          </a:xfrm>
          <a:prstGeom prst="ellipse">
            <a:avLst/>
          </a:prstGeom>
          <a:solidFill>
            <a:srgbClr val="EB5D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ED04F2AE-D9B0-44DF-8A1B-7D35543A769E}"/>
              </a:ext>
            </a:extLst>
          </p:cNvPr>
          <p:cNvSpPr/>
          <p:nvPr/>
        </p:nvSpPr>
        <p:spPr>
          <a:xfrm>
            <a:off x="2490129" y="2004271"/>
            <a:ext cx="207277" cy="201336"/>
          </a:xfrm>
          <a:prstGeom prst="ellipse">
            <a:avLst/>
          </a:prstGeom>
          <a:solidFill>
            <a:srgbClr val="EF83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825EDC5D-647B-48F5-9478-93380AC0E464}"/>
              </a:ext>
            </a:extLst>
          </p:cNvPr>
          <p:cNvSpPr/>
          <p:nvPr/>
        </p:nvSpPr>
        <p:spPr>
          <a:xfrm>
            <a:off x="2490130" y="2441197"/>
            <a:ext cx="207277" cy="201336"/>
          </a:xfrm>
          <a:prstGeom prst="ellipse">
            <a:avLst/>
          </a:prstGeom>
          <a:solidFill>
            <a:srgbClr val="F6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4687D66C-0323-428A-A266-283A5DDD74FF}"/>
              </a:ext>
            </a:extLst>
          </p:cNvPr>
          <p:cNvSpPr/>
          <p:nvPr/>
        </p:nvSpPr>
        <p:spPr>
          <a:xfrm>
            <a:off x="2494851" y="2885814"/>
            <a:ext cx="207277" cy="201336"/>
          </a:xfrm>
          <a:prstGeom prst="ellipse">
            <a:avLst/>
          </a:prstGeom>
          <a:solidFill>
            <a:srgbClr val="F6CB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DB991F0E-1DE3-4450-AA78-C3F64026A902}"/>
              </a:ext>
            </a:extLst>
          </p:cNvPr>
          <p:cNvSpPr/>
          <p:nvPr/>
        </p:nvSpPr>
        <p:spPr>
          <a:xfrm>
            <a:off x="2490128" y="3330431"/>
            <a:ext cx="207277" cy="201336"/>
          </a:xfrm>
          <a:prstGeom prst="ellipse">
            <a:avLst/>
          </a:prstGeom>
          <a:solidFill>
            <a:srgbClr val="DCE5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>
            <a:extLst>
              <a:ext uri="{FF2B5EF4-FFF2-40B4-BE49-F238E27FC236}">
                <a16:creationId xmlns:a16="http://schemas.microsoft.com/office/drawing/2014/main" id="{9A6F2044-BF85-4EE4-ACB3-6374B1F70BAB}"/>
              </a:ext>
            </a:extLst>
          </p:cNvPr>
          <p:cNvSpPr/>
          <p:nvPr/>
        </p:nvSpPr>
        <p:spPr>
          <a:xfrm>
            <a:off x="2490128" y="3842158"/>
            <a:ext cx="207277" cy="201336"/>
          </a:xfrm>
          <a:prstGeom prst="ellipse">
            <a:avLst/>
          </a:prstGeom>
          <a:solidFill>
            <a:srgbClr val="BFD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DED26C65-F13C-4219-957C-9B2D0672F234}"/>
              </a:ext>
            </a:extLst>
          </p:cNvPr>
          <p:cNvSpPr/>
          <p:nvPr/>
        </p:nvSpPr>
        <p:spPr>
          <a:xfrm>
            <a:off x="2490128" y="4253217"/>
            <a:ext cx="207277" cy="201336"/>
          </a:xfrm>
          <a:prstGeom prst="ellipse">
            <a:avLst/>
          </a:prstGeom>
          <a:solidFill>
            <a:srgbClr val="84C2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>
            <a:extLst>
              <a:ext uri="{FF2B5EF4-FFF2-40B4-BE49-F238E27FC236}">
                <a16:creationId xmlns:a16="http://schemas.microsoft.com/office/drawing/2014/main" id="{9E13AB38-A6A1-4782-A44B-3B9906AE5223}"/>
              </a:ext>
            </a:extLst>
          </p:cNvPr>
          <p:cNvSpPr/>
          <p:nvPr/>
        </p:nvSpPr>
        <p:spPr>
          <a:xfrm>
            <a:off x="2490128" y="4742574"/>
            <a:ext cx="207277" cy="201336"/>
          </a:xfrm>
          <a:prstGeom prst="ellipse">
            <a:avLst/>
          </a:prstGeom>
          <a:solidFill>
            <a:srgbClr val="81C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>
            <a:extLst>
              <a:ext uri="{FF2B5EF4-FFF2-40B4-BE49-F238E27FC236}">
                <a16:creationId xmlns:a16="http://schemas.microsoft.com/office/drawing/2014/main" id="{112D44C2-8711-4292-B664-BE3E6BB3E028}"/>
              </a:ext>
            </a:extLst>
          </p:cNvPr>
          <p:cNvSpPr/>
          <p:nvPr/>
        </p:nvSpPr>
        <p:spPr>
          <a:xfrm>
            <a:off x="2499918" y="5172510"/>
            <a:ext cx="207277" cy="201336"/>
          </a:xfrm>
          <a:prstGeom prst="ellipse">
            <a:avLst/>
          </a:prstGeom>
          <a:solidFill>
            <a:srgbClr val="7FA1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>
            <a:extLst>
              <a:ext uri="{FF2B5EF4-FFF2-40B4-BE49-F238E27FC236}">
                <a16:creationId xmlns:a16="http://schemas.microsoft.com/office/drawing/2014/main" id="{C38B7C35-2C90-4484-B021-EDD00F18784F}"/>
              </a:ext>
            </a:extLst>
          </p:cNvPr>
          <p:cNvSpPr/>
          <p:nvPr/>
        </p:nvSpPr>
        <p:spPr>
          <a:xfrm>
            <a:off x="2490127" y="5602446"/>
            <a:ext cx="207277" cy="201336"/>
          </a:xfrm>
          <a:prstGeom prst="ellipse">
            <a:avLst/>
          </a:prstGeom>
          <a:solidFill>
            <a:srgbClr val="9EC2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>
            <a:extLst>
              <a:ext uri="{FF2B5EF4-FFF2-40B4-BE49-F238E27FC236}">
                <a16:creationId xmlns:a16="http://schemas.microsoft.com/office/drawing/2014/main" id="{D1775C40-A5FE-476D-8BB9-FC62968261CE}"/>
              </a:ext>
            </a:extLst>
          </p:cNvPr>
          <p:cNvSpPr/>
          <p:nvPr/>
        </p:nvSpPr>
        <p:spPr>
          <a:xfrm>
            <a:off x="2499917" y="6045662"/>
            <a:ext cx="207277" cy="201336"/>
          </a:xfrm>
          <a:prstGeom prst="ellipse">
            <a:avLst/>
          </a:prstGeom>
          <a:solidFill>
            <a:srgbClr val="6D6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FE968EC1-0F69-4BE7-B51E-AC24D942717E}"/>
              </a:ext>
            </a:extLst>
          </p:cNvPr>
          <p:cNvSpPr/>
          <p:nvPr/>
        </p:nvSpPr>
        <p:spPr>
          <a:xfrm>
            <a:off x="2499917" y="6502164"/>
            <a:ext cx="207277" cy="201336"/>
          </a:xfrm>
          <a:prstGeom prst="ellipse">
            <a:avLst/>
          </a:prstGeom>
          <a:solidFill>
            <a:srgbClr val="B9B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8DB7D0F5-259C-45EC-A739-C39FEA49E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917" y="-244027"/>
            <a:ext cx="11151742" cy="1325563"/>
          </a:xfrm>
        </p:spPr>
        <p:txBody>
          <a:bodyPr>
            <a:normAutofit/>
          </a:bodyPr>
          <a:lstStyle/>
          <a:p>
            <a:r>
              <a:rPr lang="ko-KR" altLang="en-US" sz="3600" dirty="0"/>
              <a:t>승용차 </a:t>
            </a:r>
            <a:r>
              <a:rPr lang="en-US" altLang="ko-KR" sz="3600" dirty="0"/>
              <a:t>VKT </a:t>
            </a:r>
            <a:r>
              <a:rPr lang="ko-KR" altLang="en-US" sz="3600" dirty="0"/>
              <a:t>삭감 배분결과 예시 </a:t>
            </a:r>
            <a:r>
              <a:rPr lang="en-US" altLang="ko-KR" sz="3600" dirty="0"/>
              <a:t>2: </a:t>
            </a:r>
            <a:r>
              <a:rPr lang="ko-KR" altLang="en-US" sz="3600" dirty="0" err="1"/>
              <a:t>시군별</a:t>
            </a:r>
            <a:endParaRPr lang="ko-KR" altLang="en-US" sz="3600" dirty="0"/>
          </a:p>
        </p:txBody>
      </p:sp>
      <p:sp>
        <p:nvSpPr>
          <p:cNvPr id="20" name="제목 1">
            <a:extLst>
              <a:ext uri="{FF2B5EF4-FFF2-40B4-BE49-F238E27FC236}">
                <a16:creationId xmlns:a16="http://schemas.microsoft.com/office/drawing/2014/main" id="{8C0C10F7-FF0C-4501-AE9A-011B2D800CA1}"/>
              </a:ext>
            </a:extLst>
          </p:cNvPr>
          <p:cNvSpPr txBox="1">
            <a:spLocks/>
          </p:cNvSpPr>
          <p:nvPr/>
        </p:nvSpPr>
        <p:spPr>
          <a:xfrm>
            <a:off x="8004675" y="1022708"/>
            <a:ext cx="42467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600" dirty="0"/>
              <a:t>※ </a:t>
            </a:r>
            <a:r>
              <a:rPr lang="ko-KR" altLang="en-US" sz="3600" dirty="0"/>
              <a:t>시나리오 작성을 위한 목표치</a:t>
            </a:r>
            <a:endParaRPr lang="en-US" altLang="ko-KR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9CDE3B-86F2-4CF9-8AD0-56CC36010AE1}"/>
              </a:ext>
            </a:extLst>
          </p:cNvPr>
          <p:cNvSpPr txBox="1"/>
          <p:nvPr/>
        </p:nvSpPr>
        <p:spPr>
          <a:xfrm>
            <a:off x="2760973" y="108153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서울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DEB951D-8643-4040-91CE-AFAF153C57FC}"/>
              </a:ext>
            </a:extLst>
          </p:cNvPr>
          <p:cNvSpPr txBox="1"/>
          <p:nvPr/>
        </p:nvSpPr>
        <p:spPr>
          <a:xfrm>
            <a:off x="2746754" y="1500823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부천 등</a:t>
            </a:r>
            <a:endParaRPr lang="ko-KR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3774D66-36F0-47DD-AA86-FCCAE887EAD4}"/>
              </a:ext>
            </a:extLst>
          </p:cNvPr>
          <p:cNvSpPr txBox="1"/>
          <p:nvPr/>
        </p:nvSpPr>
        <p:spPr>
          <a:xfrm>
            <a:off x="2739481" y="1907849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인천 등</a:t>
            </a:r>
            <a:endParaRPr lang="ko-KR" alt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FAE52E-DC19-4E9D-84C7-F2A95B4A2C7D}"/>
              </a:ext>
            </a:extLst>
          </p:cNvPr>
          <p:cNvSpPr txBox="1"/>
          <p:nvPr/>
        </p:nvSpPr>
        <p:spPr>
          <a:xfrm>
            <a:off x="2739480" y="2358534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수원 등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7A3699C-656C-4808-BDB9-DFF3FA19CB65}"/>
              </a:ext>
            </a:extLst>
          </p:cNvPr>
          <p:cNvSpPr txBox="1"/>
          <p:nvPr/>
        </p:nvSpPr>
        <p:spPr>
          <a:xfrm>
            <a:off x="2739479" y="2809219"/>
            <a:ext cx="1553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부산</a:t>
            </a:r>
            <a:r>
              <a:rPr lang="en-US" altLang="ko-KR" dirty="0"/>
              <a:t>, </a:t>
            </a:r>
            <a:r>
              <a:rPr lang="ko-KR" altLang="en-US" dirty="0"/>
              <a:t>화성 등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5A4C4DF-A8B8-425F-9A27-5541C2EAB4C9}"/>
              </a:ext>
            </a:extLst>
          </p:cNvPr>
          <p:cNvSpPr txBox="1"/>
          <p:nvPr/>
        </p:nvSpPr>
        <p:spPr>
          <a:xfrm>
            <a:off x="2727084" y="3260850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평택 등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462962-59B6-4EE8-B14F-88BCA6860187}"/>
              </a:ext>
            </a:extLst>
          </p:cNvPr>
          <p:cNvSpPr txBox="1"/>
          <p:nvPr/>
        </p:nvSpPr>
        <p:spPr>
          <a:xfrm>
            <a:off x="2751114" y="4169219"/>
            <a:ext cx="214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대구</a:t>
            </a:r>
            <a:r>
              <a:rPr lang="en-US" altLang="ko-KR" dirty="0"/>
              <a:t>, </a:t>
            </a:r>
            <a:r>
              <a:rPr lang="ko-KR" altLang="en-US" dirty="0"/>
              <a:t>대전</a:t>
            </a:r>
            <a:r>
              <a:rPr lang="en-US" altLang="ko-KR" dirty="0"/>
              <a:t>, </a:t>
            </a:r>
            <a:r>
              <a:rPr lang="ko-KR" altLang="en-US" dirty="0"/>
              <a:t>광주 등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C70A9C3-2333-4A6F-8D08-85FCDD4F7B72}"/>
              </a:ext>
            </a:extLst>
          </p:cNvPr>
          <p:cNvSpPr txBox="1"/>
          <p:nvPr/>
        </p:nvSpPr>
        <p:spPr>
          <a:xfrm>
            <a:off x="2739479" y="3741666"/>
            <a:ext cx="284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여주</a:t>
            </a:r>
            <a:r>
              <a:rPr lang="en-US" altLang="ko-KR" dirty="0"/>
              <a:t>, </a:t>
            </a:r>
            <a:r>
              <a:rPr lang="ko-KR" altLang="en-US" dirty="0"/>
              <a:t>포천</a:t>
            </a:r>
            <a:r>
              <a:rPr lang="en-US" altLang="ko-KR" dirty="0"/>
              <a:t>(</a:t>
            </a:r>
            <a:r>
              <a:rPr lang="ko-KR" altLang="en-US" dirty="0"/>
              <a:t>경기도계 하한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7776B8D-FC31-4D56-82E9-883A2DD9B5B3}"/>
              </a:ext>
            </a:extLst>
          </p:cNvPr>
          <p:cNvSpPr txBox="1"/>
          <p:nvPr/>
        </p:nvSpPr>
        <p:spPr>
          <a:xfrm>
            <a:off x="2727002" y="4658576"/>
            <a:ext cx="1553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아산</a:t>
            </a:r>
            <a:r>
              <a:rPr lang="en-US" altLang="ko-KR" dirty="0"/>
              <a:t>, </a:t>
            </a:r>
            <a:r>
              <a:rPr lang="ko-KR" altLang="en-US" dirty="0"/>
              <a:t>원주 등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E60978F-2023-4D8E-87DA-E0FD61BDE9F3}"/>
              </a:ext>
            </a:extLst>
          </p:cNvPr>
          <p:cNvSpPr txBox="1"/>
          <p:nvPr/>
        </p:nvSpPr>
        <p:spPr>
          <a:xfrm>
            <a:off x="2724133" y="5088512"/>
            <a:ext cx="188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주요 </a:t>
            </a:r>
            <a:r>
              <a:rPr lang="ko-KR" altLang="en-US" dirty="0" err="1"/>
              <a:t>도농복합시</a:t>
            </a:r>
            <a:endParaRPr lang="ko-KR" alt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78593DA-A2BB-46CE-BC0D-DFDA286A76BE}"/>
              </a:ext>
            </a:extLst>
          </p:cNvPr>
          <p:cNvSpPr txBox="1"/>
          <p:nvPr/>
        </p:nvSpPr>
        <p:spPr>
          <a:xfrm>
            <a:off x="2704929" y="5525088"/>
            <a:ext cx="4338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소규모 </a:t>
            </a:r>
            <a:r>
              <a:rPr lang="ko-KR" altLang="en-US" dirty="0" err="1"/>
              <a:t>도농복합시</a:t>
            </a:r>
            <a:r>
              <a:rPr lang="en-US" altLang="ko-KR" dirty="0"/>
              <a:t>, </a:t>
            </a:r>
            <a:r>
              <a:rPr lang="ko-KR" altLang="en-US" dirty="0"/>
              <a:t>또는 광역권 인접 군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CF6869-D01F-42DF-9584-89A7C182B247}"/>
              </a:ext>
            </a:extLst>
          </p:cNvPr>
          <p:cNvSpPr txBox="1"/>
          <p:nvPr/>
        </p:nvSpPr>
        <p:spPr>
          <a:xfrm>
            <a:off x="2720765" y="5956016"/>
            <a:ext cx="2045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군 또는 소규모 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B0D2A49-139D-4D82-8C50-FE48142A0954}"/>
              </a:ext>
            </a:extLst>
          </p:cNvPr>
          <p:cNvSpPr txBox="1"/>
          <p:nvPr/>
        </p:nvSpPr>
        <p:spPr>
          <a:xfrm>
            <a:off x="2720765" y="6400598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나머지 군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D62CD6E-CD7E-49A3-8C85-3F0CF2A0FDA7}"/>
              </a:ext>
            </a:extLst>
          </p:cNvPr>
          <p:cNvSpPr txBox="1"/>
          <p:nvPr/>
        </p:nvSpPr>
        <p:spPr>
          <a:xfrm>
            <a:off x="8220611" y="2357199"/>
            <a:ext cx="41096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적당한 세금액을 맞추기 위해 직관적으로 구성</a:t>
            </a:r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: </a:t>
            </a:r>
            <a:r>
              <a:rPr lang="ko-KR" altLang="en-US" sz="2000" dirty="0"/>
              <a:t>도시권과 각 도시 규모에 따름</a:t>
            </a:r>
            <a:endParaRPr lang="en-US" altLang="ko-KR" sz="2000" dirty="0"/>
          </a:p>
          <a:p>
            <a:r>
              <a:rPr lang="en-US" altLang="ko-KR" sz="2000" dirty="0"/>
              <a:t>: </a:t>
            </a:r>
            <a:r>
              <a:rPr lang="ko-KR" altLang="en-US" sz="2000" dirty="0"/>
              <a:t>수도권 하한선이 기타 지역보다 훨씬 높게 설정</a:t>
            </a:r>
            <a:endParaRPr lang="en-US" altLang="ko-KR" sz="2000" dirty="0"/>
          </a:p>
          <a:p>
            <a:r>
              <a:rPr lang="en-US" altLang="ko-KR" sz="2000" dirty="0"/>
              <a:t>: </a:t>
            </a:r>
            <a:r>
              <a:rPr lang="ko-KR" altLang="en-US" sz="2000" dirty="0"/>
              <a:t>좀 더 명시적 규칙을 만드는 것이 향후 과제</a:t>
            </a:r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: </a:t>
            </a:r>
            <a:r>
              <a:rPr lang="ko-KR" altLang="en-US" sz="2000" dirty="0"/>
              <a:t>하한선도 국가교통</a:t>
            </a:r>
            <a:r>
              <a:rPr lang="en-US" altLang="ko-KR" sz="2000" dirty="0"/>
              <a:t>DB </a:t>
            </a:r>
            <a:r>
              <a:rPr lang="ko-KR" altLang="en-US" sz="2000" dirty="0"/>
              <a:t>예측</a:t>
            </a:r>
            <a:r>
              <a:rPr lang="en-US" altLang="ko-KR" sz="2000" dirty="0"/>
              <a:t>(45</a:t>
            </a:r>
            <a:r>
              <a:rPr lang="ko-KR" altLang="en-US" sz="2000" dirty="0"/>
              <a:t>년 교통량 </a:t>
            </a:r>
            <a:r>
              <a:rPr lang="en-US" altLang="ko-KR" sz="2000" dirty="0"/>
              <a:t>-10%)</a:t>
            </a:r>
            <a:r>
              <a:rPr lang="ko-KR" altLang="en-US" sz="2000" dirty="0"/>
              <a:t>보다 </a:t>
            </a:r>
            <a:r>
              <a:rPr lang="en-US" altLang="ko-KR" sz="2000" dirty="0"/>
              <a:t>10% </a:t>
            </a:r>
            <a:r>
              <a:rPr lang="ko-KR" altLang="en-US" sz="2000" dirty="0"/>
              <a:t>추가 감축</a:t>
            </a:r>
          </a:p>
        </p:txBody>
      </p:sp>
      <p:sp>
        <p:nvSpPr>
          <p:cNvPr id="21" name="슬라이드 번호 개체 틀 20">
            <a:extLst>
              <a:ext uri="{FF2B5EF4-FFF2-40B4-BE49-F238E27FC236}">
                <a16:creationId xmlns:a16="http://schemas.microsoft.com/office/drawing/2014/main" id="{B4079C48-4A92-46B5-88F4-1638ACCD3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FA8E-7AC9-48C7-823E-50E26D73EE48}" type="slidenum">
              <a:rPr lang="ko-KR" altLang="en-US" smtClean="0"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5004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590</Words>
  <Application>Microsoft Office PowerPoint</Application>
  <PresentationFormat>와이드스크린</PresentationFormat>
  <Paragraphs>154</Paragraphs>
  <Slides>11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맑은 고딕</vt:lpstr>
      <vt:lpstr>한양신명조</vt:lpstr>
      <vt:lpstr>한양중고딕</vt:lpstr>
      <vt:lpstr>Arial</vt:lpstr>
      <vt:lpstr>Office 테마</vt:lpstr>
      <vt:lpstr>탄소중립 시나리오 초안, 무엇이 문제인가 긴급토론회  교통 부분</vt:lpstr>
      <vt:lpstr>에너지소비량,  배출량</vt:lpstr>
      <vt:lpstr>https://www.iea.org/reports/net-zero-by-2050</vt:lpstr>
      <vt:lpstr>감축 문제</vt:lpstr>
      <vt:lpstr>모드별 면적당 수송량, 2016</vt:lpstr>
      <vt:lpstr>자동차 대수 문제</vt:lpstr>
      <vt:lpstr>‘모달 시프트’</vt:lpstr>
      <vt:lpstr>승용차 차량km 삭감 지역별 배분결과 예시 1: 단순버전</vt:lpstr>
      <vt:lpstr>승용차 VKT 삭감 배분결과 예시 2: 시군별</vt:lpstr>
      <vt:lpstr>감축 제안의 함축</vt:lpstr>
      <vt:lpstr>작전 6: 세금 설정 – 재정적 지속가능성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탄소중립 시나리오 초안, 무엇이 문제인가 긴급토론회  교통 부분</dc:title>
  <dc:creator>이 명박</dc:creator>
  <cp:lastModifiedBy>이 명박</cp:lastModifiedBy>
  <cp:revision>1</cp:revision>
  <dcterms:created xsi:type="dcterms:W3CDTF">2021-08-12T05:39:16Z</dcterms:created>
  <dcterms:modified xsi:type="dcterms:W3CDTF">2021-08-12T06:38:49Z</dcterms:modified>
</cp:coreProperties>
</file>